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8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471F"/>
    <a:srgbClr val="D43C20"/>
    <a:srgbClr val="009C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0629" autoAdjust="0"/>
  </p:normalViewPr>
  <p:slideViewPr>
    <p:cSldViewPr snapToObjects="1" showGuides="1">
      <p:cViewPr>
        <p:scale>
          <a:sx n="92" d="100"/>
          <a:sy n="92" d="100"/>
        </p:scale>
        <p:origin x="-1709" y="350"/>
      </p:cViewPr>
      <p:guideLst>
        <p:guide orient="horz" pos="22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intern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2514600" y="381000"/>
            <a:ext cx="6248400" cy="4572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buNone/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eorgia"/>
              </a:defRPr>
            </a:lvl1pPr>
          </a:lstStyle>
          <a:p>
            <a:pPr lvl="0"/>
            <a:r>
              <a:rPr lang="it-IT"/>
              <a:t>Slide’s title</a:t>
            </a:r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11" hasCustomPrompt="1"/>
          </p:nvPr>
        </p:nvSpPr>
        <p:spPr>
          <a:xfrm>
            <a:off x="2516400" y="954000"/>
            <a:ext cx="2057400" cy="3048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>
              <a:buFontTx/>
              <a:buNone/>
              <a:defRPr sz="1100" i="1">
                <a:solidFill>
                  <a:srgbClr val="D7471F"/>
                </a:solidFill>
              </a:defRPr>
            </a:lvl1pPr>
          </a:lstStyle>
          <a:p>
            <a:pPr lvl="0"/>
            <a:r>
              <a:rPr lang="it-IT"/>
              <a:t>Speaker’s name </a:t>
            </a:r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1676400"/>
            <a:ext cx="8305800" cy="4267200"/>
          </a:xfrm>
          <a:prstGeom prst="rect">
            <a:avLst/>
          </a:prstGeom>
        </p:spPr>
        <p:txBody>
          <a:bodyPr/>
          <a:lstStyle>
            <a:lvl1pPr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it-IT"/>
              <a:t>Contents</a:t>
            </a:r>
          </a:p>
        </p:txBody>
      </p:sp>
      <p:sp>
        <p:nvSpPr>
          <p:cNvPr id="13" name="Segnaposto testo 9"/>
          <p:cNvSpPr>
            <a:spLocks noGrp="1"/>
          </p:cNvSpPr>
          <p:nvPr>
            <p:ph type="body" sz="quarter" idx="13" hasCustomPrompt="1"/>
          </p:nvPr>
        </p:nvSpPr>
        <p:spPr>
          <a:xfrm>
            <a:off x="5715000" y="954000"/>
            <a:ext cx="3048000" cy="3048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r">
              <a:buFontTx/>
              <a:buNone/>
              <a:defRPr sz="11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it-IT"/>
              <a:t>Email – Company or Community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 hasCustomPrompt="1"/>
          </p:nvPr>
        </p:nvSpPr>
        <p:spPr>
          <a:xfrm>
            <a:off x="2209800" y="3200400"/>
            <a:ext cx="6019800" cy="990600"/>
          </a:xfrm>
          <a:prstGeom prst="rect">
            <a:avLst/>
          </a:prstGeom>
        </p:spPr>
        <p:txBody>
          <a:bodyPr vert="horz"/>
          <a:lstStyle>
            <a:lvl1pPr algn="l">
              <a:defRPr sz="2000" i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t-IT"/>
              <a:t>Talk’s title (max 160 bytes)</a:t>
            </a:r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0" hasCustomPrompt="1"/>
          </p:nvPr>
        </p:nvSpPr>
        <p:spPr>
          <a:xfrm>
            <a:off x="2209800" y="2667000"/>
            <a:ext cx="3962400" cy="457200"/>
          </a:xfrm>
          <a:prstGeom prst="rect">
            <a:avLst/>
          </a:prstGeom>
        </p:spPr>
        <p:txBody>
          <a:bodyPr vert="horz" anchor="b"/>
          <a:lstStyle>
            <a:lvl1pPr>
              <a:buNone/>
              <a:defRPr sz="2000" b="1" i="1">
                <a:solidFill>
                  <a:srgbClr val="D7471F"/>
                </a:solidFill>
              </a:defRPr>
            </a:lvl1pPr>
          </a:lstStyle>
          <a:p>
            <a:pPr lvl="0"/>
            <a:r>
              <a:rPr lang="it-IT"/>
              <a:t>Speaker’s name</a:t>
            </a:r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1" hasCustomPrompt="1"/>
          </p:nvPr>
        </p:nvSpPr>
        <p:spPr>
          <a:xfrm>
            <a:off x="2209800" y="4267200"/>
            <a:ext cx="6019800" cy="3810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="1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it-IT"/>
              <a:t>Email – Company or community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tsticks@java.ne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reinhold.org/blog/secure-the-trai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martinfowler.com/eaaCatalog/money.html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JavaMoney/javamoney-extras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java.net/projects/javamoney" TargetMode="External"/><Relationship Id="rId2" Type="http://schemas.openxmlformats.org/officeDocument/2006/relationships/hyperlink" Target="http://jcp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ithub.com/JavaMoney/javamoney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Introduction</a:t>
            </a:r>
            <a:r>
              <a:rPr lang="it-IT" dirty="0" smtClean="0"/>
              <a:t> to JSR 354 Money &amp; </a:t>
            </a:r>
            <a:r>
              <a:rPr lang="it-IT" dirty="0" err="1" smtClean="0"/>
              <a:t>Currency</a:t>
            </a:r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Anatole</a:t>
            </a:r>
            <a:r>
              <a:rPr lang="it-IT" dirty="0" smtClean="0"/>
              <a:t> </a:t>
            </a:r>
            <a:r>
              <a:rPr lang="it-IT" dirty="0" err="1" smtClean="0"/>
              <a:t>Tresch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atsticks@java.net</a:t>
            </a:r>
            <a:r>
              <a:rPr lang="it-IT" dirty="0"/>
              <a:t>  @</a:t>
            </a:r>
            <a:r>
              <a:rPr lang="it-IT" dirty="0" err="1"/>
              <a:t>atsticks</a:t>
            </a:r>
            <a:r>
              <a:rPr lang="it-IT" dirty="0"/>
              <a:t> </a:t>
            </a:r>
            <a:endParaRPr lang="it-IT" dirty="0" smtClean="0"/>
          </a:p>
          <a:p>
            <a:r>
              <a:rPr lang="it-IT" dirty="0" smtClean="0"/>
              <a:t>http</a:t>
            </a:r>
            <a:r>
              <a:rPr lang="it-IT" dirty="0"/>
              <a:t>://java.net/projects/javamoney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Bio</a:t>
            </a:r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 smtClean="0"/>
              <a:t>Anatole</a:t>
            </a:r>
            <a:r>
              <a:rPr lang="it-IT" dirty="0" smtClean="0"/>
              <a:t> </a:t>
            </a:r>
            <a:r>
              <a:rPr lang="it-IT" dirty="0" err="1" smtClean="0"/>
              <a:t>Tresch</a:t>
            </a:r>
            <a:endParaRPr lang="it-IT" dirty="0"/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9" name="Segnaposto testo 6"/>
          <p:cNvSpPr txBox="1">
            <a:spLocks/>
          </p:cNvSpPr>
          <p:nvPr/>
        </p:nvSpPr>
        <p:spPr>
          <a:xfrm>
            <a:off x="395536" y="1563047"/>
            <a:ext cx="7992888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it-IT" sz="2400" b="1" dirty="0" err="1" smtClean="0">
                <a:latin typeface="+mj-lt"/>
                <a:ea typeface="Verdana" pitchFamily="34" charset="0"/>
                <a:cs typeface="Arial" pitchFamily="34" charset="0"/>
              </a:rPr>
              <a:t>Anatole</a:t>
            </a:r>
            <a:r>
              <a:rPr lang="it-IT" sz="2400" b="1" dirty="0" smtClean="0">
                <a:latin typeface="+mj-lt"/>
                <a:ea typeface="Verdana" pitchFamily="34" charset="0"/>
                <a:cs typeface="Arial" pitchFamily="34" charset="0"/>
              </a:rPr>
              <a:t> </a:t>
            </a:r>
            <a:r>
              <a:rPr lang="it-IT" sz="2400" b="1" dirty="0" err="1" smtClean="0">
                <a:latin typeface="+mj-lt"/>
                <a:ea typeface="Verdana" pitchFamily="34" charset="0"/>
                <a:cs typeface="Arial" pitchFamily="34" charset="0"/>
              </a:rPr>
              <a:t>Tresch</a:t>
            </a:r>
            <a:endParaRPr lang="it-IT" sz="2400" b="1" dirty="0" smtClean="0">
              <a:latin typeface="+mj-lt"/>
              <a:ea typeface="Verdana" pitchFamily="34" charset="0"/>
              <a:cs typeface="Arial" pitchFamily="34" charset="0"/>
            </a:endParaRPr>
          </a:p>
          <a:p>
            <a:pPr marL="857250" lvl="1" indent="-457200">
              <a:buFont typeface="Arial" pitchFamily="34" charset="0"/>
              <a:buChar char="•"/>
            </a:pPr>
            <a:r>
              <a:rPr lang="it-IT" sz="2000" dirty="0" smtClean="0">
                <a:latin typeface="+mj-lt"/>
                <a:ea typeface="Verdana" pitchFamily="34" charset="0"/>
                <a:cs typeface="Arial" pitchFamily="34" charset="0"/>
              </a:rPr>
              <a:t>Consultant - Coach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it-IT" sz="2000" dirty="0" smtClean="0">
                <a:latin typeface="+mj-lt"/>
                <a:ea typeface="Verdana" pitchFamily="34" charset="0"/>
                <a:cs typeface="Arial" pitchFamily="34" charset="0"/>
              </a:rPr>
              <a:t>Java </a:t>
            </a:r>
            <a:r>
              <a:rPr lang="it-IT" sz="2000" dirty="0" err="1" smtClean="0">
                <a:latin typeface="+mj-lt"/>
                <a:ea typeface="Verdana" pitchFamily="34" charset="0"/>
                <a:cs typeface="Arial" pitchFamily="34" charset="0"/>
              </a:rPr>
              <a:t>since</a:t>
            </a:r>
            <a:r>
              <a:rPr lang="it-IT" sz="2000" dirty="0" smtClean="0">
                <a:latin typeface="+mj-lt"/>
                <a:ea typeface="Verdana" pitchFamily="34" charset="0"/>
                <a:cs typeface="Arial" pitchFamily="34" charset="0"/>
              </a:rPr>
              <a:t> 1.0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it-IT" sz="2000" dirty="0" smtClean="0">
                <a:latin typeface="+mj-lt"/>
                <a:ea typeface="Verdana" pitchFamily="34" charset="0"/>
                <a:cs typeface="Arial" pitchFamily="34" charset="0"/>
              </a:rPr>
              <a:t>Open Source </a:t>
            </a:r>
            <a:r>
              <a:rPr lang="it-IT" sz="2000" dirty="0" err="1" smtClean="0">
                <a:latin typeface="+mj-lt"/>
                <a:ea typeface="Verdana" pitchFamily="34" charset="0"/>
                <a:cs typeface="Arial" pitchFamily="34" charset="0"/>
              </a:rPr>
              <a:t>Addicted</a:t>
            </a:r>
            <a:endParaRPr lang="it-IT" sz="2000" dirty="0" smtClean="0">
              <a:latin typeface="+mj-lt"/>
              <a:ea typeface="Verdana" pitchFamily="34" charset="0"/>
              <a:cs typeface="Arial" pitchFamily="34" charset="0"/>
            </a:endParaRPr>
          </a:p>
          <a:p>
            <a:pPr marL="857250" lvl="1" indent="-457200">
              <a:buFont typeface="Arial" pitchFamily="34" charset="0"/>
              <a:buChar char="•"/>
            </a:pPr>
            <a:r>
              <a:rPr lang="it-IT" sz="2000" dirty="0" smtClean="0">
                <a:latin typeface="+mj-lt"/>
                <a:ea typeface="Verdana" pitchFamily="34" charset="0"/>
                <a:cs typeface="Arial" pitchFamily="34" charset="0"/>
              </a:rPr>
              <a:t>Lead </a:t>
            </a:r>
            <a:r>
              <a:rPr lang="it-IT" sz="2000" dirty="0" err="1" smtClean="0">
                <a:latin typeface="+mj-lt"/>
                <a:ea typeface="Verdana" pitchFamily="34" charset="0"/>
                <a:cs typeface="Arial" pitchFamily="34" charset="0"/>
              </a:rPr>
              <a:t>Enginner</a:t>
            </a:r>
            <a:r>
              <a:rPr lang="it-IT" sz="2000" dirty="0" smtClean="0">
                <a:latin typeface="+mj-lt"/>
                <a:ea typeface="Verdana" pitchFamily="34" charset="0"/>
                <a:cs typeface="Arial" pitchFamily="34" charset="0"/>
              </a:rPr>
              <a:t>, Framework Architect Credit </a:t>
            </a:r>
            <a:r>
              <a:rPr lang="it-IT" sz="2000" dirty="0" err="1" smtClean="0">
                <a:latin typeface="+mj-lt"/>
                <a:ea typeface="Verdana" pitchFamily="34" charset="0"/>
                <a:cs typeface="Arial" pitchFamily="34" charset="0"/>
              </a:rPr>
              <a:t>Suisse</a:t>
            </a:r>
            <a:endParaRPr lang="it-IT" sz="2000" dirty="0" smtClean="0">
              <a:latin typeface="+mj-lt"/>
              <a:ea typeface="Verdana" pitchFamily="34" charset="0"/>
              <a:cs typeface="Arial" pitchFamily="34" charset="0"/>
            </a:endParaRPr>
          </a:p>
          <a:p>
            <a:pPr marL="857250" lvl="1" indent="-457200">
              <a:buFont typeface="Arial" pitchFamily="34" charset="0"/>
              <a:buChar char="•"/>
            </a:pPr>
            <a:r>
              <a:rPr lang="it-IT" sz="2000" dirty="0" err="1" smtClean="0">
                <a:latin typeface="+mj-lt"/>
                <a:ea typeface="Verdana" pitchFamily="34" charset="0"/>
                <a:cs typeface="Arial" pitchFamily="34" charset="0"/>
              </a:rPr>
              <a:t>Specification</a:t>
            </a:r>
            <a:r>
              <a:rPr lang="it-IT" sz="2000" dirty="0" smtClean="0">
                <a:latin typeface="+mj-lt"/>
                <a:ea typeface="Verdana" pitchFamily="34" charset="0"/>
                <a:cs typeface="Arial" pitchFamily="34" charset="0"/>
              </a:rPr>
              <a:t> Lead, JSR 354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Agenda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86201" y="1411589"/>
            <a:ext cx="8640000" cy="4895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History and Motivation</a:t>
            </a:r>
          </a:p>
          <a:p>
            <a:r>
              <a:rPr lang="en-US" sz="2000" dirty="0" smtClean="0"/>
              <a:t>Overview</a:t>
            </a:r>
          </a:p>
          <a:p>
            <a:r>
              <a:rPr lang="en-US" sz="2000" dirty="0" smtClean="0"/>
              <a:t>Currencies and Amounts</a:t>
            </a:r>
          </a:p>
          <a:p>
            <a:r>
              <a:rPr lang="en-US" sz="2000" dirty="0" smtClean="0"/>
              <a:t>Precision and Rounding</a:t>
            </a:r>
          </a:p>
          <a:p>
            <a:r>
              <a:rPr lang="en-US" sz="2000" dirty="0" smtClean="0"/>
              <a:t>Formatting and Parsing</a:t>
            </a:r>
          </a:p>
          <a:p>
            <a:r>
              <a:rPr lang="en-US" sz="2000" dirty="0" smtClean="0"/>
              <a:t>Currency Conversion</a:t>
            </a:r>
          </a:p>
          <a:p>
            <a:r>
              <a:rPr lang="en-US" sz="2000" dirty="0" smtClean="0"/>
              <a:t>Currency Services and Extensions</a:t>
            </a:r>
          </a:p>
          <a:p>
            <a:r>
              <a:rPr lang="en-US" sz="2000" dirty="0" smtClean="0"/>
              <a:t>Extras</a:t>
            </a:r>
          </a:p>
          <a:p>
            <a:r>
              <a:rPr lang="en-US" sz="2000" dirty="0" smtClean="0"/>
              <a:t>Demo</a:t>
            </a:r>
          </a:p>
        </p:txBody>
      </p:sp>
      <p:grpSp>
        <p:nvGrpSpPr>
          <p:cNvPr id="7" name="Gruppieren 6"/>
          <p:cNvGrpSpPr/>
          <p:nvPr/>
        </p:nvGrpSpPr>
        <p:grpSpPr>
          <a:xfrm>
            <a:off x="5180774" y="2210396"/>
            <a:ext cx="2919618" cy="928946"/>
            <a:chOff x="4670827" y="2209801"/>
            <a:chExt cx="2919618" cy="685799"/>
          </a:xfrm>
        </p:grpSpPr>
        <p:sp>
          <p:nvSpPr>
            <p:cNvPr id="8" name="Right Brace 3"/>
            <p:cNvSpPr/>
            <p:nvPr/>
          </p:nvSpPr>
          <p:spPr>
            <a:xfrm>
              <a:off x="4670827" y="2209801"/>
              <a:ext cx="152400" cy="685799"/>
            </a:xfrm>
            <a:prstGeom prst="rightBrac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5"/>
            <p:cNvSpPr txBox="1"/>
            <p:nvPr/>
          </p:nvSpPr>
          <p:spPr>
            <a:xfrm>
              <a:off x="4975627" y="2362200"/>
              <a:ext cx="2614818" cy="3198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r>
                <a:rPr lang="en-US" sz="2000" dirty="0">
                  <a:solidFill>
                    <a:srgbClr val="808080"/>
                  </a:solidFill>
                  <a:latin typeface="Nokia Sans Wide" pitchFamily="32" charset="0"/>
                </a:rPr>
                <a:t>Platform (SE) Scope</a:t>
              </a:r>
              <a:r>
                <a:rPr lang="en-US" sz="2000" baseline="30000" dirty="0">
                  <a:solidFill>
                    <a:srgbClr val="000000"/>
                  </a:solidFill>
                  <a:latin typeface="Nokia Sans Wide" pitchFamily="32" charset="0"/>
                </a:rPr>
                <a:t>1</a:t>
              </a: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4952174" y="2210395"/>
            <a:ext cx="2616972" cy="1857895"/>
            <a:chOff x="4442227" y="2209800"/>
            <a:chExt cx="2616972" cy="1981200"/>
          </a:xfrm>
        </p:grpSpPr>
        <p:sp>
          <p:nvSpPr>
            <p:cNvPr id="11" name="Right Brace 7"/>
            <p:cNvSpPr/>
            <p:nvPr/>
          </p:nvSpPr>
          <p:spPr>
            <a:xfrm>
              <a:off x="4442227" y="2209800"/>
              <a:ext cx="152400" cy="1981200"/>
            </a:xfrm>
            <a:prstGeom prst="rightBrac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8"/>
            <p:cNvSpPr txBox="1"/>
            <p:nvPr/>
          </p:nvSpPr>
          <p:spPr>
            <a:xfrm>
              <a:off x="4979784" y="3006395"/>
              <a:ext cx="2079415" cy="426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Standalone Scope</a:t>
              </a:r>
              <a:endParaRPr lang="en-US" sz="2000" dirty="0"/>
            </a:p>
          </p:txBody>
        </p: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751" y="4193111"/>
            <a:ext cx="3219450" cy="2114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feld 16"/>
          <p:cNvSpPr txBox="1"/>
          <p:nvPr/>
        </p:nvSpPr>
        <p:spPr>
          <a:xfrm>
            <a:off x="525694" y="5336555"/>
            <a:ext cx="5281058" cy="632329"/>
          </a:xfrm>
          <a:prstGeom prst="rect">
            <a:avLst/>
          </a:prstGeom>
          <a:noFill/>
        </p:spPr>
        <p:txBody>
          <a:bodyPr wrap="square" lIns="138533" tIns="69267" rIns="138533" bIns="69267" rtlCol="0">
            <a:spAutoFit/>
          </a:bodyPr>
          <a:lstStyle>
            <a:defPPr>
              <a:defRPr lang="en-GB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1pPr>
            <a:lvl2pPr marL="742950" indent="-285750"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2pPr>
            <a:lvl3pPr marL="1143000" indent="-228600"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3pPr>
            <a:lvl4pPr marL="1600200" indent="-228600"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4pPr>
            <a:lvl5pPr marL="2057400" indent="-228600"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9pPr>
          </a:lstStyle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AT" sz="1400" baseline="30000" dirty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rPr>
              <a:t>1</a:t>
            </a:r>
            <a:r>
              <a:rPr lang="de-AT" sz="1400" dirty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rPr>
              <a:t> </a:t>
            </a:r>
            <a:r>
              <a:rPr lang="de-AT" sz="1600" dirty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rPr>
              <a:t>See </a:t>
            </a:r>
            <a:r>
              <a:rPr lang="en-GB" sz="1600" dirty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  <a:hlinkClick r:id="rId3"/>
              </a:rPr>
              <a:t>http://mreinhold.org/blog/secure-the-train</a:t>
            </a:r>
            <a:r>
              <a:rPr lang="en-GB" sz="1600" dirty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rPr>
              <a:t> </a:t>
            </a:r>
            <a:br>
              <a:rPr lang="en-GB" sz="1600" dirty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rPr>
            </a:br>
            <a:r>
              <a:rPr lang="en-GB" sz="1600" dirty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rPr>
              <a:t>  </a:t>
            </a:r>
            <a:r>
              <a:rPr lang="en-US" sz="1600" dirty="0" smtClean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rPr>
              <a:t>SE scope may </a:t>
            </a:r>
            <a:r>
              <a:rPr lang="en-US" sz="1600" dirty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rPr>
              <a:t>no longer be part of </a:t>
            </a:r>
            <a:r>
              <a:rPr lang="de-AT" sz="1600" dirty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rPr>
              <a:t>Money API 1.0</a:t>
            </a:r>
            <a:endParaRPr lang="en-GB" sz="1600" dirty="0">
              <a:solidFill>
                <a:srgbClr val="000000"/>
              </a:solidFill>
              <a:latin typeface="Nokia Sans Wide" pitchFamily="3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History</a:t>
            </a:r>
            <a:r>
              <a:rPr lang="it-IT" dirty="0" smtClean="0"/>
              <a:t> and </a:t>
            </a:r>
            <a:r>
              <a:rPr lang="it-IT" dirty="0" err="1" smtClean="0"/>
              <a:t>Motivation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pic>
        <p:nvPicPr>
          <p:cNvPr id="6" name="Picture 2" descr="http://www.romancoins.info/augustus-bull-aure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7848601" cy="375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Earlier</a:t>
            </a:r>
            <a:r>
              <a:rPr lang="it-IT" dirty="0" smtClean="0"/>
              <a:t> </a:t>
            </a:r>
            <a:r>
              <a:rPr lang="it-IT" dirty="0" err="1" smtClean="0"/>
              <a:t>Approaches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7" name="Rectangle 5"/>
          <p:cNvSpPr/>
          <p:nvPr/>
        </p:nvSpPr>
        <p:spPr>
          <a:xfrm>
            <a:off x="403887" y="1679897"/>
            <a:ext cx="3657600" cy="3416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b="1" dirty="0"/>
              <a:t>Martin Fowler: </a:t>
            </a:r>
            <a:br>
              <a:rPr lang="en-US" b="1" dirty="0"/>
            </a:br>
            <a:r>
              <a:rPr lang="en-US" i="1" dirty="0"/>
              <a:t>A large proportion of the computers in this world manipulate money, so </a:t>
            </a:r>
            <a:r>
              <a:rPr lang="en-US" i="1" dirty="0" smtClean="0"/>
              <a:t>it’s </a:t>
            </a:r>
            <a:r>
              <a:rPr lang="en-US" i="1" dirty="0"/>
              <a:t>always puzzled me that money </a:t>
            </a:r>
            <a:r>
              <a:rPr lang="en-US" i="1" dirty="0" smtClean="0"/>
              <a:t>isn’t </a:t>
            </a:r>
            <a:r>
              <a:rPr lang="en-US" i="1" dirty="0"/>
              <a:t>actually a first class data type in any mainstream programming language. The lack of a type causes problems, the most obvious surrounding currencies</a:t>
            </a:r>
            <a:r>
              <a:rPr lang="en-US" i="1" dirty="0" smtClean="0"/>
              <a:t>…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see </a:t>
            </a:r>
            <a:r>
              <a:rPr lang="de-AT" dirty="0">
                <a:hlinkClick r:id="rId2"/>
              </a:rPr>
              <a:t>http://martinfowler.com/eaaCatalog/money.html</a:t>
            </a:r>
            <a:endParaRPr lang="en-US" dirty="0"/>
          </a:p>
        </p:txBody>
      </p:sp>
      <p:sp>
        <p:nvSpPr>
          <p:cNvPr id="8" name="Rectangle 3"/>
          <p:cNvSpPr/>
          <p:nvPr/>
        </p:nvSpPr>
        <p:spPr>
          <a:xfrm>
            <a:off x="4428876" y="1679897"/>
            <a:ext cx="4319588" cy="3693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b="1" dirty="0"/>
              <a:t>Eric Evans – Time and Money: </a:t>
            </a: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On project after project, software developers have to reinvent the wheel, creating objects for simple recurring concepts such as </a:t>
            </a:r>
            <a:r>
              <a:rPr lang="en-US" i="1" dirty="0" smtClean="0"/>
              <a:t>“money” </a:t>
            </a:r>
            <a:r>
              <a:rPr lang="en-US" i="1" dirty="0"/>
              <a:t>and </a:t>
            </a:r>
            <a:r>
              <a:rPr lang="en-US" i="1" dirty="0" smtClean="0"/>
              <a:t>“currency”. </a:t>
            </a:r>
            <a:r>
              <a:rPr lang="en-US" i="1" dirty="0"/>
              <a:t>Although most languages have a </a:t>
            </a:r>
            <a:r>
              <a:rPr lang="en-US" i="1" dirty="0" smtClean="0"/>
              <a:t>“date” </a:t>
            </a:r>
            <a:r>
              <a:rPr lang="en-US" i="1" dirty="0"/>
              <a:t>or </a:t>
            </a:r>
            <a:r>
              <a:rPr lang="en-US" i="1" dirty="0" smtClean="0"/>
              <a:t>“time” </a:t>
            </a:r>
            <a:r>
              <a:rPr lang="en-US" i="1" dirty="0"/>
              <a:t>object, these are rudimentary, and do not cover many needs, such as recurring sequences of time, durations of time, or intervals of time. …</a:t>
            </a:r>
            <a:br>
              <a:rPr lang="en-US" i="1" dirty="0"/>
            </a:br>
            <a:r>
              <a:rPr lang="en-US" i="1" dirty="0" smtClean="0"/>
              <a:t>To </a:t>
            </a:r>
            <a:r>
              <a:rPr lang="en-US" i="1" dirty="0"/>
              <a:t>be quite frank, their code </a:t>
            </a:r>
            <a:r>
              <a:rPr lang="en-US" i="1" dirty="0" smtClean="0"/>
              <a:t>isn’t </a:t>
            </a:r>
            <a:r>
              <a:rPr lang="en-US" i="1" dirty="0"/>
              <a:t>more than an academic POC, factories called dollars() or euros() are useless in real globally deployed frameworks, but he made a good point.</a:t>
            </a:r>
          </a:p>
        </p:txBody>
      </p:sp>
    </p:spTree>
    <p:extLst>
      <p:ext uri="{BB962C8B-B14F-4D97-AF65-F5344CB8AC3E}">
        <p14:creationId xmlns:p14="http://schemas.microsoft.com/office/powerpoint/2010/main" val="362925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Motivation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>
          <a:xfrm>
            <a:off x="2506394" y="954000"/>
            <a:ext cx="2057400" cy="304800"/>
          </a:xfrm>
        </p:spPr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95536" y="1556792"/>
            <a:ext cx="8640000" cy="4895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cs typeface="Arial" pitchFamily="34" charset="0"/>
              </a:rPr>
              <a:t>Monetary values are a key feature to many applications</a:t>
            </a:r>
          </a:p>
          <a:p>
            <a:r>
              <a:rPr lang="en-US" sz="2000" dirty="0" smtClean="0">
                <a:cs typeface="Courier New" pitchFamily="49" charset="0"/>
              </a:rPr>
              <a:t>Existing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java.util.Currency</a:t>
            </a:r>
            <a:r>
              <a:rPr lang="de-CH" sz="2000" dirty="0" smtClean="0"/>
              <a:t> </a:t>
            </a:r>
            <a:r>
              <a:rPr lang="en-US" sz="2000" dirty="0" smtClean="0">
                <a:cs typeface="Arial" pitchFamily="34" charset="0"/>
              </a:rPr>
              <a:t>class is strictly a structure used for representing ISO-4217 standard currencies.</a:t>
            </a:r>
            <a:endParaRPr lang="de-CH" sz="2000" dirty="0" smtClean="0"/>
          </a:p>
          <a:p>
            <a:r>
              <a:rPr lang="en-US" sz="2000" dirty="0" smtClean="0">
                <a:cs typeface="Arial" pitchFamily="34" charset="0"/>
              </a:rPr>
              <a:t>No standard value type to represent a monetary amount</a:t>
            </a:r>
          </a:p>
          <a:p>
            <a:r>
              <a:rPr lang="en-US" sz="2000" dirty="0" smtClean="0">
                <a:cs typeface="Arial" pitchFamily="34" charset="0"/>
              </a:rPr>
              <a:t>No support for currency arithmetic or conversion</a:t>
            </a:r>
            <a:endParaRPr lang="de-CH" sz="2000" dirty="0" smtClean="0"/>
          </a:p>
          <a:p>
            <a:r>
              <a:rPr lang="en-US" sz="2000" dirty="0" smtClean="0"/>
              <a:t>JDK Formatting features lack of flexibility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4571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Schedule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96496" y="1412875"/>
            <a:ext cx="8640000" cy="4895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000" dirty="0" err="1" smtClean="0"/>
              <a:t>Standalone</a:t>
            </a:r>
            <a:r>
              <a:rPr lang="de-CH" sz="2000" dirty="0" smtClean="0"/>
              <a:t> JSR</a:t>
            </a:r>
          </a:p>
          <a:p>
            <a:r>
              <a:rPr lang="de-CH" sz="2000" dirty="0" smtClean="0"/>
              <a:t>EDR </a:t>
            </a:r>
            <a:r>
              <a:rPr lang="de-CH" sz="2000" dirty="0" err="1" smtClean="0"/>
              <a:t>started</a:t>
            </a:r>
            <a:r>
              <a:rPr lang="de-CH" sz="2000" dirty="0" smtClean="0"/>
              <a:t> 1st May 2013</a:t>
            </a:r>
          </a:p>
          <a:p>
            <a:r>
              <a:rPr lang="de-CH" sz="2000" dirty="0" smtClean="0"/>
              <a:t>Java ME/Embedded 8 oder 9</a:t>
            </a:r>
            <a:br>
              <a:rPr lang="de-CH" sz="2000" dirty="0" smtClean="0"/>
            </a:br>
            <a:r>
              <a:rPr lang="en-US" sz="1600" dirty="0" smtClean="0"/>
              <a:t>Following the EC Merge and Standard/Embedded harmonization, no JSR should be SE/EE or ME only. Money is so important, and has almost no legacy in the JDK except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java.util.Currency</a:t>
            </a:r>
            <a:r>
              <a:rPr lang="en-US" sz="1600" dirty="0" smtClean="0"/>
              <a:t>, that it should be supported by </a:t>
            </a:r>
            <a:r>
              <a:rPr lang="en-US" sz="1600" b="1" dirty="0" smtClean="0"/>
              <a:t>all possible </a:t>
            </a:r>
            <a:r>
              <a:rPr lang="en-US" sz="1600" dirty="0" smtClean="0"/>
              <a:t>platforms, except maybe </a:t>
            </a:r>
            <a:r>
              <a:rPr lang="en-US" sz="1600" dirty="0" err="1" smtClean="0"/>
              <a:t>JavaCard</a:t>
            </a:r>
            <a:r>
              <a:rPr lang="en-US" sz="1600" dirty="0" smtClean="0"/>
              <a:t> for now.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Minimum Java Version: 7</a:t>
            </a:r>
            <a:r>
              <a:rPr lang="en-US" sz="2000" dirty="0" smtClean="0"/>
              <a:t> (given, 8 won’t be here until 2014)</a:t>
            </a:r>
            <a:br>
              <a:rPr lang="en-US" sz="2000" dirty="0" smtClean="0"/>
            </a:br>
            <a:r>
              <a:rPr lang="en-US" sz="2000" dirty="0" smtClean="0"/>
              <a:t>with reasonable support of previous Java versions </a:t>
            </a:r>
            <a:br>
              <a:rPr lang="en-US" sz="2000" dirty="0" smtClean="0"/>
            </a:br>
            <a:r>
              <a:rPr lang="en-US" sz="2000" dirty="0" smtClean="0"/>
              <a:t>still relevant (e.g. Java 6)</a:t>
            </a:r>
          </a:p>
          <a:p>
            <a:r>
              <a:rPr lang="de-CH" sz="2400" dirty="0" smtClean="0"/>
              <a:t>Java SE 9: Early 2016</a:t>
            </a:r>
          </a:p>
          <a:p>
            <a:pPr lvl="1"/>
            <a:r>
              <a:rPr lang="en-US" sz="1800" dirty="0" smtClean="0"/>
              <a:t>Either a </a:t>
            </a:r>
            <a:r>
              <a:rPr lang="en-US" sz="1800" dirty="0" smtClean="0">
                <a:solidFill>
                  <a:srgbClr val="FF0000"/>
                </a:solidFill>
              </a:rPr>
              <a:t>Maintenance Release </a:t>
            </a:r>
            <a:r>
              <a:rPr lang="en-US" sz="1800" dirty="0" smtClean="0"/>
              <a:t>or new version </a:t>
            </a:r>
            <a:br>
              <a:rPr lang="en-US" sz="1800" dirty="0" smtClean="0"/>
            </a:br>
            <a:r>
              <a:rPr lang="en-US" sz="1800" dirty="0" smtClean="0"/>
              <a:t>of this JSR shall be integrated with </a:t>
            </a:r>
            <a:br>
              <a:rPr lang="en-US" sz="1800" dirty="0" smtClean="0"/>
            </a:br>
            <a:r>
              <a:rPr lang="en-US" sz="1800" dirty="0" err="1" smtClean="0"/>
              <a:t>OpenJDK</a:t>
            </a:r>
            <a:r>
              <a:rPr lang="en-US" sz="1800" dirty="0" smtClean="0"/>
              <a:t> 9.</a:t>
            </a:r>
          </a:p>
          <a:p>
            <a:pPr>
              <a:buFont typeface="Credit Suisse Type Light" pitchFamily="34" charset="0"/>
              <a:buChar char=""/>
            </a:pPr>
            <a:endParaRPr lang="en-US" sz="2000" dirty="0"/>
          </a:p>
        </p:txBody>
      </p:sp>
      <p:pic>
        <p:nvPicPr>
          <p:cNvPr id="7" name="Picture 5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270">
            <a:off x="5850517" y="3723407"/>
            <a:ext cx="283845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96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Overview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pic>
        <p:nvPicPr>
          <p:cNvPr id="6" name="Picture 2" descr="http://imkhp2.physik.uni-karlsruhe.de/~muehr/satpicsf/eumetsat/C2D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1412776"/>
            <a:ext cx="8367464" cy="474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50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Overview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JSR 354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4" name="Rechteck 3"/>
          <p:cNvSpPr/>
          <p:nvPr/>
        </p:nvSpPr>
        <p:spPr>
          <a:xfrm>
            <a:off x="395536" y="1412776"/>
            <a:ext cx="836746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Core</a:t>
            </a:r>
            <a:r>
              <a:rPr lang="en-US" sz="2000" dirty="0"/>
              <a:t> API: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javax.money</a:t>
            </a:r>
            <a:r>
              <a:rPr lang="en-US" sz="2000" dirty="0"/>
              <a:t> </a:t>
            </a:r>
          </a:p>
          <a:p>
            <a:pPr marL="266700" lvl="1" indent="0">
              <a:buNone/>
            </a:pP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CurrencyUnit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MonetaryAmount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and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exceptions</a:t>
            </a:r>
          </a:p>
          <a:p>
            <a:pPr marL="266700" lvl="1" indent="0">
              <a:buNone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Conversion</a:t>
            </a:r>
            <a:r>
              <a:rPr lang="en-US" sz="2000" dirty="0"/>
              <a:t> API: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javax.money.conversion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marL="266700" lvl="1" indent="0">
              <a:buClr>
                <a:srgbClr val="91867E"/>
              </a:buClr>
              <a:buNone/>
            </a:pP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ExchangeRate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ConversionProvider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CurrencyConverter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marL="266700" lvl="1" indent="0">
              <a:buClr>
                <a:srgbClr val="91867E"/>
              </a:buClr>
              <a:buNone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Formatting</a:t>
            </a:r>
            <a:r>
              <a:rPr lang="en-US" sz="2000" dirty="0"/>
              <a:t>: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javax.money.format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marL="266700" lvl="1" indent="0">
              <a:buClr>
                <a:srgbClr val="91867E"/>
              </a:buClr>
              <a:buNone/>
            </a:pP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LocalizationStyle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ItemFormatter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ItemParser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marL="266700" lvl="1" indent="0">
              <a:buClr>
                <a:srgbClr val="91867E"/>
              </a:buClr>
              <a:buNone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Extensions</a:t>
            </a:r>
            <a:r>
              <a:rPr lang="en-US" sz="2000" dirty="0"/>
              <a:t>: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javax.money.ext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marL="266700" lvl="1" indent="0">
              <a:buClr>
                <a:srgbClr val="91867E"/>
              </a:buClr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Region support, compound values</a:t>
            </a:r>
          </a:p>
          <a:p>
            <a:pPr marL="266700" lvl="1" indent="0">
              <a:buClr>
                <a:srgbClr val="91867E"/>
              </a:buClr>
              <a:buNone/>
            </a:pP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MonetaryCurrencies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,…</a:t>
            </a:r>
          </a:p>
          <a:p>
            <a:pPr marL="342900" lvl="1" indent="-342900">
              <a:buClr>
                <a:srgbClr val="91867E"/>
              </a:buClr>
              <a:buFont typeface="Credit Suisse Type Light" pitchFamily="34" charset="0"/>
              <a:buChar char=""/>
            </a:pP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Reference Implementation</a:t>
            </a:r>
            <a:r>
              <a:rPr lang="en-US" sz="2000" dirty="0"/>
              <a:t>: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net.java.javamoney.ri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TCK</a:t>
            </a:r>
            <a:r>
              <a:rPr lang="en-US" sz="2000" dirty="0"/>
              <a:t>: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net.java.javamoney.tck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015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Currencies</a:t>
            </a:r>
            <a:r>
              <a:rPr lang="it-IT" dirty="0" smtClean="0"/>
              <a:t> and </a:t>
            </a:r>
            <a:r>
              <a:rPr lang="it-IT" dirty="0" err="1" smtClean="0"/>
              <a:t>Amounts</a:t>
            </a:r>
            <a:r>
              <a:rPr lang="it-IT" dirty="0" smtClean="0"/>
              <a:t> (</a:t>
            </a:r>
            <a:r>
              <a:rPr lang="it-IT" dirty="0" err="1" smtClean="0"/>
              <a:t>javax.money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pic>
        <p:nvPicPr>
          <p:cNvPr id="6" name="Picture 2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1412776"/>
            <a:ext cx="8367464" cy="475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4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Currencies</a:t>
            </a:r>
            <a:r>
              <a:rPr lang="it-IT" dirty="0" smtClean="0"/>
              <a:t> – ISO 4217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7306" y="1369343"/>
            <a:ext cx="2176462" cy="48958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2000" dirty="0" smtClean="0"/>
              <a:t>Special Codes</a:t>
            </a:r>
          </a:p>
          <a:p>
            <a:pPr marL="0" lvl="1" indent="0">
              <a:spcBef>
                <a:spcPts val="0"/>
              </a:spcBef>
              <a:buClr>
                <a:srgbClr val="91867E"/>
              </a:buClr>
              <a:buFont typeface="Arial"/>
              <a:buNone/>
            </a:pPr>
            <a:endParaRPr lang="en-US" sz="2000" dirty="0" smtClean="0"/>
          </a:p>
          <a:p>
            <a:pPr marL="0" lvl="1" indent="0">
              <a:spcBef>
                <a:spcPts val="0"/>
              </a:spcBef>
              <a:buClr>
                <a:srgbClr val="91867E"/>
              </a:buClr>
              <a:buFont typeface="Arial"/>
              <a:buNone/>
            </a:pPr>
            <a:endParaRPr lang="en-US" sz="2000" dirty="0" smtClean="0"/>
          </a:p>
          <a:p>
            <a:pPr marL="0" lvl="1" indent="0">
              <a:spcBef>
                <a:spcPts val="0"/>
              </a:spcBef>
              <a:buClr>
                <a:srgbClr val="91867E"/>
              </a:buClr>
              <a:buFont typeface="Arial"/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2000" dirty="0" smtClean="0"/>
              <a:t>Ambiguities</a:t>
            </a:r>
          </a:p>
          <a:p>
            <a:pPr marL="0" lvl="1" indent="0">
              <a:spcBef>
                <a:spcPts val="0"/>
              </a:spcBef>
              <a:buClr>
                <a:srgbClr val="91867E"/>
              </a:buClr>
              <a:buFont typeface="Arial"/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US" sz="2400" dirty="0" smtClean="0"/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2000" dirty="0" err="1" smtClean="0"/>
              <a:t>Unmodeled</a:t>
            </a:r>
            <a:r>
              <a:rPr lang="en-US" sz="2000" dirty="0" smtClean="0"/>
              <a:t> Aspects</a:t>
            </a:r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2000" dirty="0" smtClean="0"/>
              <a:t>Minor units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514600" y="1340768"/>
            <a:ext cx="6376988" cy="49090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1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2000" dirty="0" smtClean="0"/>
              <a:t>Precious Metals (XAU, XAG)</a:t>
            </a:r>
          </a:p>
          <a:p>
            <a:pPr marL="342900" lvl="1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2000" dirty="0" smtClean="0"/>
              <a:t>Testing (XTS)</a:t>
            </a:r>
          </a:p>
          <a:p>
            <a:pPr marL="342900" lvl="1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2000" dirty="0" smtClean="0"/>
              <a:t>No Currency (XXX)</a:t>
            </a:r>
          </a:p>
          <a:p>
            <a:pPr marL="342900" lvl="1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2000" dirty="0" smtClean="0"/>
              <a:t>Supranational currencies, e.g. East Caribbean dollar, the CFP franc, the CFA franc.</a:t>
            </a:r>
          </a:p>
          <a:p>
            <a:pPr marL="171450" lvl="1" indent="-171450">
              <a:buClr>
                <a:srgbClr val="91867E"/>
              </a:buClr>
              <a:buFont typeface="Arial" pitchFamily="34" charset="0"/>
              <a:buChar char="•"/>
            </a:pPr>
            <a:endParaRPr lang="en-US" sz="1200" dirty="0" smtClean="0"/>
          </a:p>
          <a:p>
            <a:pPr marL="342900" lvl="1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2000" b="1" dirty="0" smtClean="0"/>
              <a:t>CFA</a:t>
            </a:r>
            <a:r>
              <a:rPr lang="en-US" sz="2000" dirty="0" smtClean="0"/>
              <a:t> franc: </a:t>
            </a:r>
            <a:r>
              <a:rPr lang="en-US" sz="2000" b="1" dirty="0" smtClean="0"/>
              <a:t>West African CFA </a:t>
            </a:r>
            <a:r>
              <a:rPr lang="en-US" sz="2000" dirty="0" smtClean="0"/>
              <a:t>franc und </a:t>
            </a:r>
            <a:r>
              <a:rPr lang="en-US" sz="2000" b="1" dirty="0" smtClean="0"/>
              <a:t>Central African CFA </a:t>
            </a:r>
            <a:r>
              <a:rPr lang="en-US" sz="2000" dirty="0" smtClean="0"/>
              <a:t>franc = denotes 2 effectively interchangeable (!).</a:t>
            </a:r>
          </a:p>
          <a:p>
            <a:pPr marL="342900" lvl="1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2000" dirty="0" smtClean="0"/>
              <a:t>Switzerland: CHF, CHE (WIR-EURO), CHW (WIR)</a:t>
            </a:r>
          </a:p>
          <a:p>
            <a:pPr marL="342900" lvl="1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2000" dirty="0" smtClean="0"/>
              <a:t>USA: USD, USN (next day), USS (same day)</a:t>
            </a:r>
          </a:p>
          <a:p>
            <a:pPr marL="171450" lvl="1" indent="-171450">
              <a:buClr>
                <a:srgbClr val="91867E"/>
              </a:buClr>
              <a:buFont typeface="Arial" pitchFamily="34" charset="0"/>
              <a:buChar char="•"/>
            </a:pPr>
            <a:endParaRPr lang="en-US" sz="900" dirty="0"/>
          </a:p>
          <a:p>
            <a:pPr marL="0" lvl="1">
              <a:buClr>
                <a:srgbClr val="91867E"/>
              </a:buClr>
            </a:pPr>
            <a:r>
              <a:rPr lang="en-US" sz="2000" dirty="0" smtClean="0"/>
              <a:t>Legal acceptance, e.g. Indian Rupees are legally accepted in </a:t>
            </a:r>
            <a:r>
              <a:rPr lang="en-US" sz="2000" dirty="0" err="1" smtClean="0"/>
              <a:t>Buthan</a:t>
            </a:r>
            <a:r>
              <a:rPr lang="en-US" sz="2000" dirty="0" smtClean="0"/>
              <a:t>/Nepal, but not vice versa!</a:t>
            </a:r>
          </a:p>
          <a:p>
            <a:pPr marL="177800" lvl="1" indent="-177800">
              <a:buClr>
                <a:srgbClr val="91867E"/>
              </a:buClr>
              <a:buFont typeface="Credit Suisse Type Light" pitchFamily="34" charset="0"/>
              <a:buChar char=""/>
            </a:pPr>
            <a:endParaRPr lang="en-US" sz="1600" dirty="0" smtClean="0"/>
          </a:p>
          <a:p>
            <a:r>
              <a:rPr lang="en-US" sz="2000" dirty="0" smtClean="0"/>
              <a:t>Typically 1/100,  rarely 1/1000, but also 1/5 (Mauritania, </a:t>
            </a:r>
            <a:r>
              <a:rPr lang="en-US" sz="2000" dirty="0" err="1" smtClean="0"/>
              <a:t>Madagaskar</a:t>
            </a:r>
            <a:r>
              <a:rPr lang="en-US" sz="2000" dirty="0" smtClean="0"/>
              <a:t>),  0.00000001 (</a:t>
            </a:r>
            <a:r>
              <a:rPr lang="en-US" sz="2000" dirty="0" err="1" smtClean="0"/>
              <a:t>BitCoin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506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Virtual </a:t>
            </a:r>
            <a:r>
              <a:rPr lang="it-IT" dirty="0" err="1" smtClean="0"/>
              <a:t>Currencies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96496" y="1485478"/>
            <a:ext cx="8640000" cy="4895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/>
              <a:t>Video Game Currencies </a:t>
            </a:r>
            <a:r>
              <a:rPr lang="en-US" sz="2000" dirty="0" smtClean="0"/>
              <a:t>(Gold, Gil, Rupees, Credits, Gold Rings, Hearts, </a:t>
            </a:r>
            <a:r>
              <a:rPr lang="en-US" sz="2000" dirty="0" err="1" smtClean="0"/>
              <a:t>Zenny</a:t>
            </a:r>
            <a:r>
              <a:rPr lang="en-US" sz="2000" dirty="0" smtClean="0"/>
              <a:t>, </a:t>
            </a:r>
            <a:r>
              <a:rPr lang="en-US" sz="2000" dirty="0" err="1" smtClean="0"/>
              <a:t>Potch</a:t>
            </a:r>
            <a:r>
              <a:rPr lang="en-US" sz="2000" dirty="0" smtClean="0"/>
              <a:t>, </a:t>
            </a:r>
            <a:r>
              <a:rPr lang="en-US" sz="2000" dirty="0" err="1" smtClean="0"/>
              <a:t>Munny</a:t>
            </a:r>
            <a:r>
              <a:rPr lang="en-US" sz="2000" dirty="0" smtClean="0"/>
              <a:t>, </a:t>
            </a:r>
            <a:r>
              <a:rPr lang="en-US" sz="2000" dirty="0" err="1" smtClean="0"/>
              <a:t>Nuyen</a:t>
            </a:r>
            <a:r>
              <a:rPr lang="en-US" sz="2000" dirty="0" smtClean="0"/>
              <a:t>…)</a:t>
            </a:r>
          </a:p>
          <a:p>
            <a:endParaRPr lang="en-US" sz="2000" dirty="0" smtClean="0"/>
          </a:p>
          <a:p>
            <a:r>
              <a:rPr lang="en-US" sz="2000" b="1" dirty="0" smtClean="0"/>
              <a:t>Facebook Credits </a:t>
            </a:r>
            <a:r>
              <a:rPr lang="en-US" sz="2000" dirty="0" smtClean="0"/>
              <a:t>are a virtual currency you can use to buy </a:t>
            </a:r>
            <a:br>
              <a:rPr lang="en-US" sz="2000" dirty="0" smtClean="0"/>
            </a:br>
            <a:r>
              <a:rPr lang="en-US" sz="2000" dirty="0" smtClean="0"/>
              <a:t>virtual goods in any games or apps of the Facebook </a:t>
            </a:r>
            <a:br>
              <a:rPr lang="en-US" sz="2000" dirty="0" smtClean="0"/>
            </a:br>
            <a:r>
              <a:rPr lang="en-US" sz="2000" dirty="0" smtClean="0"/>
              <a:t>platform that accept payments. You can purchase </a:t>
            </a:r>
            <a:br>
              <a:rPr lang="en-US" sz="2000" dirty="0" smtClean="0"/>
            </a:br>
            <a:r>
              <a:rPr lang="en-US" sz="2000" dirty="0" smtClean="0"/>
              <a:t>Facebook Credits directly from within an app using your </a:t>
            </a:r>
            <a:br>
              <a:rPr lang="en-US" sz="2000" dirty="0" smtClean="0"/>
            </a:br>
            <a:r>
              <a:rPr lang="en-US" sz="2000" dirty="0" smtClean="0"/>
              <a:t>credit card, PayPal, mobile phone and many other local </a:t>
            </a:r>
            <a:br>
              <a:rPr lang="en-US" sz="2000" dirty="0" smtClean="0"/>
            </a:br>
            <a:r>
              <a:rPr lang="en-US" sz="2000" dirty="0" smtClean="0"/>
              <a:t>payment methods.</a:t>
            </a:r>
          </a:p>
          <a:p>
            <a:endParaRPr lang="en-US" sz="1000" dirty="0" smtClean="0"/>
          </a:p>
          <a:p>
            <a:r>
              <a:rPr lang="en-US" sz="2000" b="1" dirty="0" err="1" smtClean="0"/>
              <a:t>Bitcoin</a:t>
            </a:r>
            <a:r>
              <a:rPr lang="en-US" sz="2000" dirty="0" smtClean="0"/>
              <a:t> (sign: </a:t>
            </a:r>
            <a:r>
              <a:rPr lang="en-US" sz="2000" b="1" dirty="0" smtClean="0"/>
              <a:t>BTC</a:t>
            </a:r>
            <a:r>
              <a:rPr lang="en-US" sz="2000" dirty="0" smtClean="0"/>
              <a:t>) is a decentralized digital currency </a:t>
            </a:r>
            <a:br>
              <a:rPr lang="en-US" sz="2000" dirty="0" smtClean="0"/>
            </a:br>
            <a:r>
              <a:rPr lang="en-US" sz="2000" dirty="0" smtClean="0"/>
              <a:t>based on an open-source, peer-to-peer internet protocol. </a:t>
            </a:r>
            <a:br>
              <a:rPr lang="en-US" sz="2000" dirty="0" smtClean="0"/>
            </a:br>
            <a:r>
              <a:rPr lang="en-US" sz="2000" dirty="0" smtClean="0"/>
              <a:t>It was introduced by a pseudonymous developer named </a:t>
            </a:r>
            <a:br>
              <a:rPr lang="en-US" sz="2000" dirty="0" smtClean="0"/>
            </a:br>
            <a:r>
              <a:rPr lang="en-US" sz="2000" dirty="0" smtClean="0"/>
              <a:t>Satoshi </a:t>
            </a:r>
            <a:r>
              <a:rPr lang="en-US" sz="2000" dirty="0" err="1" smtClean="0"/>
              <a:t>Nakamoto</a:t>
            </a:r>
            <a:r>
              <a:rPr lang="en-US" sz="2000" dirty="0" smtClean="0"/>
              <a:t> in 2009.</a:t>
            </a:r>
            <a:endParaRPr lang="en-US" sz="1800" dirty="0"/>
          </a:p>
        </p:txBody>
      </p:sp>
      <p:pic>
        <p:nvPicPr>
          <p:cNvPr id="7" name="Picture 1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0" y="2996952"/>
            <a:ext cx="1295400" cy="12192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000000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650" y="4653136"/>
            <a:ext cx="1430550" cy="14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76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Improve</a:t>
            </a:r>
            <a:r>
              <a:rPr lang="it-IT" dirty="0" smtClean="0"/>
              <a:t> </a:t>
            </a:r>
            <a:r>
              <a:rPr lang="it-IT" dirty="0" err="1" smtClean="0">
                <a:latin typeface="Courier New" pitchFamily="49" charset="0"/>
                <a:cs typeface="Courier New" pitchFamily="49" charset="0"/>
              </a:rPr>
              <a:t>java.util.Currency</a:t>
            </a:r>
            <a:endParaRPr lang="it-IT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467544" y="1413371"/>
            <a:ext cx="8423280" cy="482394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b="1" dirty="0" smtClean="0"/>
              <a:t>Current Limitations</a:t>
            </a:r>
          </a:p>
          <a:p>
            <a:r>
              <a:rPr lang="en-US" sz="2000" dirty="0" smtClean="0"/>
              <a:t>No support for historical Currencies</a:t>
            </a:r>
          </a:p>
          <a:p>
            <a:r>
              <a:rPr lang="en-US" sz="2000" dirty="0" smtClean="0"/>
              <a:t>No support for non standard Currencies </a:t>
            </a:r>
            <a:br>
              <a:rPr lang="en-US" sz="2000" dirty="0" smtClean="0"/>
            </a:br>
            <a:r>
              <a:rPr lang="en-US" sz="2000" dirty="0" smtClean="0"/>
              <a:t>(e.g. cows or camels)</a:t>
            </a:r>
          </a:p>
          <a:p>
            <a:r>
              <a:rPr lang="en-US" sz="2000" dirty="0" smtClean="0"/>
              <a:t>No support for virtual </a:t>
            </a:r>
            <a:br>
              <a:rPr lang="en-US" sz="2000" dirty="0" smtClean="0"/>
            </a:br>
            <a:r>
              <a:rPr lang="en-US" sz="2000" dirty="0" smtClean="0"/>
              <a:t>Currencies (</a:t>
            </a:r>
            <a:r>
              <a:rPr lang="en-US" sz="2000" dirty="0" err="1" smtClean="0"/>
              <a:t>Lindon</a:t>
            </a:r>
            <a:r>
              <a:rPr lang="en-US" sz="2000" dirty="0" smtClean="0"/>
              <a:t> Dollars, </a:t>
            </a:r>
            <a:br>
              <a:rPr lang="en-US" sz="2000" dirty="0" smtClean="0"/>
            </a:br>
            <a:r>
              <a:rPr lang="en-US" sz="2000" dirty="0" err="1" smtClean="0"/>
              <a:t>BitCoin</a:t>
            </a:r>
            <a:r>
              <a:rPr lang="en-US" sz="2000" dirty="0" smtClean="0"/>
              <a:t>, Social Currencies)</a:t>
            </a:r>
          </a:p>
          <a:p>
            <a:r>
              <a:rPr lang="en-US" sz="2000" dirty="0" smtClean="0"/>
              <a:t>No support for custom </a:t>
            </a:r>
            <a:br>
              <a:rPr lang="en-US" sz="2000" dirty="0" smtClean="0"/>
            </a:br>
            <a:r>
              <a:rPr lang="en-US" sz="2000" dirty="0" smtClean="0"/>
              <a:t>schemes (e.g. legacy codes)</a:t>
            </a:r>
          </a:p>
          <a:p>
            <a:r>
              <a:rPr lang="en-US" sz="2000" dirty="0" smtClean="0"/>
              <a:t>Only access by currency </a:t>
            </a:r>
            <a:br>
              <a:rPr lang="en-US" sz="2000" dirty="0" smtClean="0"/>
            </a:br>
            <a:r>
              <a:rPr lang="en-US" sz="2000" dirty="0" smtClean="0"/>
              <a:t>code, or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Locale</a:t>
            </a:r>
          </a:p>
          <a:p>
            <a:r>
              <a:rPr lang="en-US" sz="2000" dirty="0" smtClean="0"/>
              <a:t>No support for special use </a:t>
            </a:r>
            <a:br>
              <a:rPr lang="en-US" sz="2000" dirty="0" smtClean="0"/>
            </a:br>
            <a:r>
              <a:rPr lang="en-US" sz="2000" dirty="0" smtClean="0"/>
              <a:t>cases/extensions</a:t>
            </a:r>
            <a:endParaRPr lang="en-US" sz="2000" dirty="0"/>
          </a:p>
        </p:txBody>
      </p:sp>
      <p:grpSp>
        <p:nvGrpSpPr>
          <p:cNvPr id="7" name="Group 9"/>
          <p:cNvGrpSpPr/>
          <p:nvPr/>
        </p:nvGrpSpPr>
        <p:grpSpPr>
          <a:xfrm>
            <a:off x="4938465" y="2723918"/>
            <a:ext cx="3809999" cy="2361266"/>
            <a:chOff x="5178814" y="3012490"/>
            <a:chExt cx="4361597" cy="3177968"/>
          </a:xfrm>
        </p:grpSpPr>
        <p:sp>
          <p:nvSpPr>
            <p:cNvPr id="8" name="Rectangle 6"/>
            <p:cNvSpPr/>
            <p:nvPr/>
          </p:nvSpPr>
          <p:spPr>
            <a:xfrm>
              <a:off x="5178814" y="3058209"/>
              <a:ext cx="4361597" cy="313224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 Placeholder 9"/>
            <p:cNvSpPr txBox="1">
              <a:spLocks/>
            </p:cNvSpPr>
            <p:nvPr/>
          </p:nvSpPr>
          <p:spPr>
            <a:xfrm>
              <a:off x="8781197" y="3012490"/>
              <a:ext cx="152400" cy="4571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l Sans (Body)"/>
                  <a:ea typeface="+mn-ea"/>
                  <a:cs typeface="Helvetica" pitchFamily="34" charset="0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mtClean="0"/>
                <a:t> </a:t>
              </a:r>
              <a:endParaRPr lang="en-US" dirty="0"/>
            </a:p>
          </p:txBody>
        </p:sp>
        <p:sp>
          <p:nvSpPr>
            <p:cNvPr id="10" name="Rectangle 1"/>
            <p:cNvSpPr>
              <a:spLocks noChangeArrowheads="1"/>
            </p:cNvSpPr>
            <p:nvPr/>
          </p:nvSpPr>
          <p:spPr bwMode="auto">
            <a:xfrm>
              <a:off x="5255912" y="3163514"/>
              <a:ext cx="4207398" cy="2858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smtClean="0">
                  <a:latin typeface="Courier New" pitchFamily="49" charset="0"/>
                  <a:cs typeface="Courier New" pitchFamily="49" charset="0"/>
                </a:rPr>
                <a:t>public interface </a:t>
              </a:r>
              <a:r>
                <a:rPr lang="en-US" sz="1200" dirty="0" err="1" smtClean="0">
                  <a:latin typeface="Courier New" pitchFamily="49" charset="0"/>
                  <a:cs typeface="Courier New" pitchFamily="49" charset="0"/>
                </a:rPr>
                <a:t>CurrencyUnit</a:t>
              </a: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{</a:t>
              </a: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 public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String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getCurrencyCode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();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/>
              </a:r>
              <a:b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</a:br>
              <a:r>
                <a:rPr lang="en-US" sz="1200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public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int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getNumericCode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();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/>
              </a:r>
              <a:b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</a:b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 </a:t>
              </a:r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public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int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1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getDefaultFractionDigits</a:t>
              </a:r>
              <a:r>
                <a:rPr 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();</a:t>
              </a:r>
              <a:endPara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itchFamily="49" charset="0"/>
                <a:cs typeface="Courier New" pitchFamily="49" charset="0"/>
              </a:endParaRP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 // </a:t>
              </a:r>
              <a:r>
                <a:rPr lang="de-CH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new</a:t>
              </a:r>
              <a:r>
                <a:rPr lang="de-CH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de-CH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methods</a:t>
              </a:r>
              <a:endPara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itchFamily="49" charset="0"/>
                <a:cs typeface="Courier New" pitchFamily="49" charset="0"/>
              </a:endParaRP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b="1" dirty="0">
                  <a:latin typeface="Courier New" pitchFamily="49" charset="0"/>
                  <a:cs typeface="Courier New" pitchFamily="49" charset="0"/>
                </a:rPr>
                <a:t>public </a:t>
              </a:r>
              <a:r>
                <a:rPr lang="en-US" sz="1200" dirty="0">
                  <a:latin typeface="Courier New" pitchFamily="49" charset="0"/>
                  <a:cs typeface="Courier New" pitchFamily="49" charset="0"/>
                </a:rPr>
                <a:t>String </a:t>
              </a:r>
              <a:r>
                <a:rPr lang="en-US" sz="1200" dirty="0" err="1">
                  <a:latin typeface="Courier New" pitchFamily="49" charset="0"/>
                  <a:cs typeface="Courier New" pitchFamily="49" charset="0"/>
                </a:rPr>
                <a:t>getNamespace</a:t>
              </a: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();</a:t>
              </a:r>
              <a:r>
                <a:rPr lang="en-US" sz="1200" dirty="0">
                  <a:latin typeface="Courier New" pitchFamily="49" charset="0"/>
                  <a:cs typeface="Courier New" pitchFamily="49" charset="0"/>
                </a:rPr>
                <a:t/>
              </a:r>
              <a:br>
                <a:rPr lang="en-US" sz="1200" dirty="0">
                  <a:latin typeface="Courier New" pitchFamily="49" charset="0"/>
                  <a:cs typeface="Courier New" pitchFamily="49" charset="0"/>
                </a:rPr>
              </a:b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  </a:t>
              </a:r>
              <a:r>
                <a:rPr lang="en-US" sz="1200" b="1" dirty="0" smtClean="0">
                  <a:latin typeface="Courier New" pitchFamily="49" charset="0"/>
                  <a:cs typeface="Courier New" pitchFamily="49" charset="0"/>
                </a:rPr>
                <a:t>public </a:t>
              </a:r>
              <a:r>
                <a:rPr lang="en-US" sz="1200" b="1" dirty="0" err="1">
                  <a:latin typeface="Courier New" pitchFamily="49" charset="0"/>
                  <a:cs typeface="Courier New" pitchFamily="49" charset="0"/>
                </a:rPr>
                <a:t>boolean</a:t>
              </a:r>
              <a:r>
                <a:rPr lang="en-US" sz="1200" b="1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dirty="0" err="1">
                  <a:latin typeface="Courier New" pitchFamily="49" charset="0"/>
                  <a:cs typeface="Courier New" pitchFamily="49" charset="0"/>
                </a:rPr>
                <a:t>isLegalTender</a:t>
              </a: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();</a:t>
              </a:r>
              <a:r>
                <a:rPr lang="en-US" sz="1200" b="1" dirty="0">
                  <a:latin typeface="Courier New" pitchFamily="49" charset="0"/>
                  <a:cs typeface="Courier New" pitchFamily="49" charset="0"/>
                </a:rPr>
                <a:t/>
              </a:r>
              <a:br>
                <a:rPr lang="en-US" sz="1200" b="1" dirty="0">
                  <a:latin typeface="Courier New" pitchFamily="49" charset="0"/>
                  <a:cs typeface="Courier New" pitchFamily="49" charset="0"/>
                </a:rPr>
              </a:br>
              <a:r>
                <a:rPr lang="en-US" sz="1200" b="1" dirty="0" smtClean="0">
                  <a:latin typeface="Courier New" pitchFamily="49" charset="0"/>
                  <a:cs typeface="Courier New" pitchFamily="49" charset="0"/>
                </a:rPr>
                <a:t>  public </a:t>
              </a:r>
              <a:r>
                <a:rPr lang="en-US" sz="1200" b="1" dirty="0" err="1">
                  <a:latin typeface="Courier New" pitchFamily="49" charset="0"/>
                  <a:cs typeface="Courier New" pitchFamily="49" charset="0"/>
                </a:rPr>
                <a:t>boolean</a:t>
              </a:r>
              <a:r>
                <a:rPr lang="en-US" sz="1200" b="1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dirty="0" err="1">
                  <a:latin typeface="Courier New" pitchFamily="49" charset="0"/>
                  <a:cs typeface="Courier New" pitchFamily="49" charset="0"/>
                </a:rPr>
                <a:t>isVirtual</a:t>
              </a: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();</a:t>
              </a:r>
              <a:r>
                <a:rPr lang="en-US" sz="1200" dirty="0">
                  <a:latin typeface="Courier New" pitchFamily="49" charset="0"/>
                  <a:cs typeface="Courier New" pitchFamily="49" charset="0"/>
                </a:rPr>
                <a:t/>
              </a:r>
              <a:br>
                <a:rPr lang="en-US" sz="1200" dirty="0">
                  <a:latin typeface="Courier New" pitchFamily="49" charset="0"/>
                  <a:cs typeface="Courier New" pitchFamily="49" charset="0"/>
                </a:rPr>
              </a:b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  </a:t>
              </a:r>
              <a:r>
                <a:rPr lang="en-US" sz="1200" b="1" dirty="0" smtClean="0">
                  <a:latin typeface="Courier New" pitchFamily="49" charset="0"/>
                  <a:cs typeface="Courier New" pitchFamily="49" charset="0"/>
                </a:rPr>
                <a:t>public </a:t>
              </a:r>
              <a:r>
                <a:rPr lang="en-US" sz="1200" dirty="0">
                  <a:latin typeface="Courier New" pitchFamily="49" charset="0"/>
                  <a:cs typeface="Courier New" pitchFamily="49" charset="0"/>
                </a:rPr>
                <a:t>Long</a:t>
              </a:r>
              <a:r>
                <a:rPr lang="en-US" sz="1200" b="1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dirty="0" err="1">
                  <a:latin typeface="Courier New" pitchFamily="49" charset="0"/>
                  <a:cs typeface="Courier New" pitchFamily="49" charset="0"/>
                </a:rPr>
                <a:t>getValidFrom</a:t>
              </a: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();</a:t>
              </a: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smtClean="0">
                  <a:latin typeface="Courier New" pitchFamily="49" charset="0"/>
                  <a:cs typeface="Courier New" pitchFamily="49" charset="0"/>
                </a:rPr>
                <a:t>  public </a:t>
              </a:r>
              <a:r>
                <a:rPr lang="en-US" sz="1200" dirty="0">
                  <a:latin typeface="Courier New" pitchFamily="49" charset="0"/>
                  <a:cs typeface="Courier New" pitchFamily="49" charset="0"/>
                </a:rPr>
                <a:t>Long</a:t>
              </a:r>
              <a:r>
                <a:rPr lang="en-US" sz="1200" b="1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dirty="0" err="1" smtClean="0">
                  <a:latin typeface="Courier New" pitchFamily="49" charset="0"/>
                  <a:cs typeface="Courier New" pitchFamily="49" charset="0"/>
                </a:rPr>
                <a:t>getValidUntil</a:t>
              </a: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();</a:t>
              </a:r>
              <a:r>
                <a:rPr lang="en-US" sz="1200" b="1" dirty="0">
                  <a:latin typeface="Courier New" pitchFamily="49" charset="0"/>
                  <a:cs typeface="Courier New" pitchFamily="49" charset="0"/>
                </a:rPr>
                <a:t/>
              </a:r>
              <a:br>
                <a:rPr lang="en-US" sz="1200" b="1" dirty="0">
                  <a:latin typeface="Courier New" pitchFamily="49" charset="0"/>
                  <a:cs typeface="Courier New" pitchFamily="49" charset="0"/>
                </a:rPr>
              </a:br>
              <a:r>
                <a:rPr kumimoji="0" lang="de-CH" sz="1200" i="0" u="none" strike="noStrike" cap="none" normalizeH="0" baseline="0" dirty="0" smtClean="0">
                  <a:ln>
                    <a:noFill/>
                  </a:ln>
                  <a:effectLst/>
                  <a:latin typeface="Courier New" pitchFamily="49" charset="0"/>
                  <a:cs typeface="Courier New" pitchFamily="49" charset="0"/>
                </a:rPr>
                <a:t>}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11" name="Rechteck 10"/>
          <p:cNvSpPr/>
          <p:nvPr/>
        </p:nvSpPr>
        <p:spPr>
          <a:xfrm>
            <a:off x="6499751" y="1844824"/>
            <a:ext cx="2261140" cy="64633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Implementation: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MoneyCurrency</a:t>
            </a:r>
            <a:endParaRPr lang="de-CH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2" name="Group 9"/>
          <p:cNvGrpSpPr/>
          <p:nvPr/>
        </p:nvGrpSpPr>
        <p:grpSpPr>
          <a:xfrm>
            <a:off x="4938463" y="5311140"/>
            <a:ext cx="3809999" cy="886986"/>
            <a:chOff x="5178814" y="2730773"/>
            <a:chExt cx="4361597" cy="3505959"/>
          </a:xfrm>
        </p:grpSpPr>
        <p:sp>
          <p:nvSpPr>
            <p:cNvPr id="13" name="Rectangle 6"/>
            <p:cNvSpPr/>
            <p:nvPr/>
          </p:nvSpPr>
          <p:spPr>
            <a:xfrm>
              <a:off x="5178814" y="2730773"/>
              <a:ext cx="4361597" cy="350595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 Placeholder 9"/>
            <p:cNvSpPr txBox="1">
              <a:spLocks/>
            </p:cNvSpPr>
            <p:nvPr/>
          </p:nvSpPr>
          <p:spPr>
            <a:xfrm>
              <a:off x="8781197" y="3012490"/>
              <a:ext cx="152400" cy="4571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l Sans (Body)"/>
                  <a:ea typeface="+mn-ea"/>
                  <a:cs typeface="Helvetica" pitchFamily="34" charset="0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mtClean="0"/>
                <a:t> </a:t>
              </a:r>
              <a:endParaRPr lang="en-US" dirty="0"/>
            </a:p>
          </p:txBody>
        </p:sp>
        <p:sp>
          <p:nvSpPr>
            <p:cNvPr id="15" name="Rectangle 1"/>
            <p:cNvSpPr>
              <a:spLocks noChangeArrowheads="1"/>
            </p:cNvSpPr>
            <p:nvPr/>
          </p:nvSpPr>
          <p:spPr bwMode="auto">
            <a:xfrm>
              <a:off x="5255912" y="3924542"/>
              <a:ext cx="4207398" cy="11184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smtClean="0">
                  <a:latin typeface="Courier New" pitchFamily="49" charset="0"/>
                  <a:cs typeface="Courier New" pitchFamily="49" charset="0"/>
                </a:rPr>
                <a:t>public interface </a:t>
              </a: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Localizable{</a:t>
              </a: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smtClean="0">
                  <a:latin typeface="Courier New" pitchFamily="49" charset="0"/>
                  <a:cs typeface="Courier New" pitchFamily="49" charset="0"/>
                </a:rPr>
                <a:t>  public </a:t>
              </a:r>
              <a:r>
                <a:rPr lang="en-US" sz="1200" dirty="0">
                  <a:latin typeface="Courier New" pitchFamily="49" charset="0"/>
                  <a:cs typeface="Courier New" pitchFamily="49" charset="0"/>
                </a:rPr>
                <a:t>String </a:t>
              </a:r>
              <a:r>
                <a:rPr lang="en-US" sz="1200" dirty="0" err="1" smtClean="0">
                  <a:latin typeface="Courier New" pitchFamily="49" charset="0"/>
                  <a:cs typeface="Courier New" pitchFamily="49" charset="0"/>
                </a:rPr>
                <a:t>getDisplayName</a:t>
              </a: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(</a:t>
              </a:r>
              <a:br>
                <a:rPr lang="en-US" sz="1200" dirty="0" smtClean="0">
                  <a:latin typeface="Courier New" pitchFamily="49" charset="0"/>
                  <a:cs typeface="Courier New" pitchFamily="49" charset="0"/>
                </a:rPr>
              </a:br>
              <a:r>
                <a:rPr lang="en-US" sz="1200" dirty="0" smtClean="0">
                  <a:latin typeface="Courier New" pitchFamily="49" charset="0"/>
                  <a:cs typeface="Courier New" pitchFamily="49" charset="0"/>
                </a:rPr>
                <a:t>         Locale locale);</a:t>
              </a:r>
              <a:r>
                <a:rPr lang="en-US" sz="1200" b="1" dirty="0">
                  <a:latin typeface="Courier New" pitchFamily="49" charset="0"/>
                  <a:cs typeface="Courier New" pitchFamily="49" charset="0"/>
                </a:rPr>
                <a:t/>
              </a:r>
              <a:br>
                <a:rPr lang="en-US" sz="1200" b="1" dirty="0">
                  <a:latin typeface="Courier New" pitchFamily="49" charset="0"/>
                  <a:cs typeface="Courier New" pitchFamily="49" charset="0"/>
                </a:rPr>
              </a:br>
              <a:r>
                <a:rPr kumimoji="0" lang="de-CH" sz="1200" i="0" u="none" strike="noStrike" cap="none" normalizeH="0" baseline="0" dirty="0" smtClean="0">
                  <a:ln>
                    <a:noFill/>
                  </a:ln>
                  <a:effectLst/>
                  <a:latin typeface="Courier New" pitchFamily="49" charset="0"/>
                  <a:cs typeface="Courier New" pitchFamily="49" charset="0"/>
                </a:rPr>
                <a:t>}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cs typeface="Courier New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834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Access/Create </a:t>
            </a:r>
            <a:r>
              <a:rPr lang="it-IT" dirty="0" err="1" smtClean="0"/>
              <a:t>Currencies</a:t>
            </a:r>
            <a:r>
              <a:rPr lang="it-IT" dirty="0" smtClean="0"/>
              <a:t> - </a:t>
            </a:r>
            <a:r>
              <a:rPr lang="it-IT" dirty="0" err="1" smtClean="0"/>
              <a:t>Usage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Rechteck 5"/>
          <p:cNvSpPr/>
          <p:nvPr/>
        </p:nvSpPr>
        <p:spPr>
          <a:xfrm>
            <a:off x="403987" y="1916832"/>
            <a:ext cx="8534400" cy="27699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CH" b="1" dirty="0" err="1">
                <a:solidFill>
                  <a:srgbClr val="000000"/>
                </a:solidFill>
              </a:rPr>
              <a:t>Accessing</a:t>
            </a:r>
            <a:r>
              <a:rPr lang="de-CH" b="1" dirty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latin typeface="+mj-lt"/>
              </a:rPr>
              <a:t>of an ISO Currency (backed </a:t>
            </a:r>
            <a:r>
              <a:rPr lang="en-US" b="1" dirty="0">
                <a:latin typeface="+mj-lt"/>
              </a:rPr>
              <a:t>up by </a:t>
            </a:r>
            <a:r>
              <a:rPr lang="en-US" b="1" dirty="0" smtClean="0">
                <a:latin typeface="+mj-lt"/>
              </a:rPr>
              <a:t>JDK</a:t>
            </a:r>
            <a:r>
              <a:rPr lang="de-CH" b="1" dirty="0" smtClean="0">
                <a:latin typeface="+mj-lt"/>
              </a:rPr>
              <a:t> Currency)</a:t>
            </a:r>
          </a:p>
          <a:p>
            <a:endParaRPr lang="de-CH" sz="1600" b="1" dirty="0" smtClean="0">
              <a:solidFill>
                <a:srgbClr val="7F0055"/>
              </a:solidFill>
              <a:latin typeface="Courier New"/>
            </a:endParaRPr>
          </a:p>
          <a:p>
            <a:r>
              <a:rPr lang="de-CH" sz="1600" dirty="0" err="1" smtClean="0">
                <a:solidFill>
                  <a:srgbClr val="000000"/>
                </a:solidFill>
                <a:latin typeface="Courier New"/>
              </a:rPr>
              <a:t>MoneyCurrency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 currency1 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= </a:t>
            </a:r>
            <a:r>
              <a:rPr lang="de-CH" sz="1600" dirty="0" err="1">
                <a:solidFill>
                  <a:srgbClr val="000000"/>
                </a:solidFill>
                <a:latin typeface="Courier New"/>
              </a:rPr>
              <a:t>MoneyCurrency.of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600" dirty="0">
                <a:solidFill>
                  <a:srgbClr val="2A00FF"/>
                </a:solidFill>
                <a:latin typeface="Courier New"/>
              </a:rPr>
              <a:t>"USD</a:t>
            </a:r>
            <a:r>
              <a:rPr lang="de-CH" sz="1600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endParaRPr lang="de-CH" sz="1600" dirty="0" smtClean="0">
              <a:solidFill>
                <a:srgbClr val="000000"/>
              </a:solidFill>
              <a:latin typeface="Courier New"/>
            </a:endParaRPr>
          </a:p>
          <a:p>
            <a:endParaRPr lang="de-CH" sz="1600" dirty="0">
              <a:solidFill>
                <a:srgbClr val="000000"/>
              </a:solidFill>
              <a:latin typeface="Courier New"/>
            </a:endParaRPr>
          </a:p>
          <a:p>
            <a:endParaRPr lang="de-CH" sz="16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de-CH" b="1" dirty="0" err="1" smtClean="0">
                <a:solidFill>
                  <a:srgbClr val="000000"/>
                </a:solidFill>
                <a:latin typeface="+mj-lt"/>
              </a:rPr>
              <a:t>Accessing</a:t>
            </a:r>
            <a:r>
              <a:rPr lang="de-CH" b="1" dirty="0" smtClean="0">
                <a:solidFill>
                  <a:srgbClr val="000000"/>
                </a:solidFill>
                <a:latin typeface="+mj-lt"/>
              </a:rPr>
              <a:t> a non ISO </a:t>
            </a:r>
            <a:r>
              <a:rPr lang="en-US" b="1" dirty="0"/>
              <a:t>Currency </a:t>
            </a:r>
            <a:r>
              <a:rPr lang="de-CH" b="1" dirty="0" smtClean="0">
                <a:solidFill>
                  <a:srgbClr val="000000"/>
                </a:solidFill>
                <a:latin typeface="+mj-lt"/>
              </a:rPr>
              <a:t>: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/>
            </a:r>
            <a:br>
              <a:rPr lang="de-CH" sz="1600" dirty="0" smtClean="0">
                <a:solidFill>
                  <a:srgbClr val="000000"/>
                </a:solidFill>
                <a:latin typeface="Courier New"/>
              </a:rPr>
            </a:b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  </a:t>
            </a:r>
          </a:p>
          <a:p>
            <a:r>
              <a:rPr lang="de-CH" sz="1600" dirty="0" err="1" smtClean="0">
                <a:solidFill>
                  <a:srgbClr val="000000"/>
                </a:solidFill>
                <a:latin typeface="Courier New"/>
              </a:rPr>
              <a:t>CurrencyUnit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 currency2 = </a:t>
            </a:r>
            <a:r>
              <a:rPr lang="de-CH" sz="1600" dirty="0" err="1" smtClean="0">
                <a:solidFill>
                  <a:srgbClr val="000000"/>
                </a:solidFill>
                <a:latin typeface="Courier New"/>
              </a:rPr>
              <a:t>MoneyCurrency.of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6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600" dirty="0" err="1">
                <a:solidFill>
                  <a:srgbClr val="2A00FF"/>
                </a:solidFill>
                <a:latin typeface="Courier New"/>
              </a:rPr>
              <a:t>myNamespace</a:t>
            </a:r>
            <a:r>
              <a:rPr lang="de-CH" sz="16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de-CH" sz="16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600" dirty="0" err="1">
                <a:solidFill>
                  <a:srgbClr val="2A00FF"/>
                </a:solidFill>
                <a:latin typeface="Courier New"/>
              </a:rPr>
              <a:t>myCode</a:t>
            </a:r>
            <a:r>
              <a:rPr lang="de-CH" sz="1600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); </a:t>
            </a:r>
          </a:p>
          <a:p>
            <a:endParaRPr lang="de-CH" sz="1600" dirty="0">
              <a:solidFill>
                <a:srgbClr val="000000"/>
              </a:solidFill>
              <a:latin typeface="Courier New"/>
            </a:endParaRPr>
          </a:p>
          <a:p>
            <a:endParaRPr lang="de-CH" sz="1600" dirty="0">
              <a:solidFill>
                <a:srgbClr val="000000"/>
              </a:solidFill>
              <a:latin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26209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Access/Create </a:t>
            </a:r>
            <a:r>
              <a:rPr lang="it-IT" dirty="0" err="1" smtClean="0"/>
              <a:t>Currencies</a:t>
            </a:r>
            <a:r>
              <a:rPr lang="it-IT" dirty="0" smtClean="0"/>
              <a:t> – </a:t>
            </a:r>
            <a:r>
              <a:rPr lang="it-IT" dirty="0" err="1" smtClean="0"/>
              <a:t>Usage</a:t>
            </a:r>
            <a:r>
              <a:rPr lang="it-IT" dirty="0" smtClean="0"/>
              <a:t> (</a:t>
            </a:r>
            <a:r>
              <a:rPr lang="it-IT" dirty="0" err="1" smtClean="0"/>
              <a:t>continued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7" name="Rechteck 6"/>
          <p:cNvSpPr/>
          <p:nvPr/>
        </p:nvSpPr>
        <p:spPr>
          <a:xfrm>
            <a:off x="467544" y="1558528"/>
            <a:ext cx="8551333" cy="37240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b="1" dirty="0" smtClean="0">
                <a:latin typeface="+mj-lt"/>
              </a:rPr>
              <a:t>Creation and registering a non ISO </a:t>
            </a:r>
            <a:r>
              <a:rPr lang="en-US" b="1" dirty="0" err="1">
                <a:latin typeface="+mj-lt"/>
              </a:rPr>
              <a:t>CurrencyUnit</a:t>
            </a:r>
            <a:r>
              <a:rPr lang="en-US" b="1" dirty="0">
                <a:latin typeface="+mj-lt"/>
              </a:rPr>
              <a:t> </a:t>
            </a:r>
            <a:r>
              <a:rPr lang="en-US" b="1" dirty="0" smtClean="0">
                <a:latin typeface="+mj-lt"/>
              </a:rPr>
              <a:t>using a Builder</a:t>
            </a:r>
            <a:endParaRPr lang="de-CH" b="1" dirty="0" smtClean="0">
              <a:latin typeface="+mj-lt"/>
            </a:endParaRPr>
          </a:p>
          <a:p>
            <a:endParaRPr lang="de-CH" sz="14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MoneyCurrency.Builder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de-CH" sz="1400" dirty="0" err="1">
                <a:solidFill>
                  <a:srgbClr val="000000"/>
                </a:solidFill>
                <a:latin typeface="Courier New"/>
              </a:rPr>
              <a:t>builder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de-CH" sz="1400" b="1" dirty="0" err="1">
                <a:solidFill>
                  <a:srgbClr val="7F0055"/>
                </a:solidFill>
                <a:latin typeface="Courier New"/>
              </a:rPr>
              <a:t>new</a:t>
            </a:r>
            <a:r>
              <a:rPr lang="de-CH" sz="14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de-CH" sz="1400" b="1" dirty="0" err="1">
                <a:solidFill>
                  <a:srgbClr val="000000"/>
                </a:solidFill>
                <a:latin typeface="Courier New"/>
              </a:rPr>
              <a:t>MoneyCurrency.Builder</a:t>
            </a:r>
            <a:r>
              <a:rPr lang="de-CH" sz="1400" b="1" dirty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builder.setNamespace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400" dirty="0" err="1">
                <a:solidFill>
                  <a:srgbClr val="2A00FF"/>
                </a:solidFill>
                <a:latin typeface="Courier New"/>
              </a:rPr>
              <a:t>myNamespace</a:t>
            </a:r>
            <a:r>
              <a:rPr lang="de-CH" sz="1400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builder.setCurrencyCode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400" dirty="0" err="1">
                <a:solidFill>
                  <a:srgbClr val="2A00FF"/>
                </a:solidFill>
                <a:latin typeface="Courier New"/>
              </a:rPr>
              <a:t>myCode</a:t>
            </a:r>
            <a:r>
              <a:rPr lang="de-CH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builder.setDefaultFractionDigits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(4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builder.setLegalTender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400" b="1" dirty="0" err="1" smtClean="0">
                <a:solidFill>
                  <a:srgbClr val="7F0055"/>
                </a:solidFill>
                <a:latin typeface="Courier New"/>
              </a:rPr>
              <a:t>false</a:t>
            </a:r>
            <a:r>
              <a:rPr lang="de-CH" sz="1400" b="1" dirty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builder.setValidFrom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System.currentTimeMillis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());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builder.setVirtual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400" b="1" dirty="0" err="1" smtClean="0">
                <a:solidFill>
                  <a:srgbClr val="7F0055"/>
                </a:solidFill>
                <a:latin typeface="Courier New"/>
              </a:rPr>
              <a:t>true</a:t>
            </a:r>
            <a:r>
              <a:rPr lang="de-CH" sz="1400" b="1" dirty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builder.setAttribute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400" dirty="0">
                <a:solidFill>
                  <a:srgbClr val="2A00FF"/>
                </a:solidFill>
                <a:latin typeface="Courier New"/>
              </a:rPr>
              <a:t>"test-</a:t>
            </a:r>
            <a:r>
              <a:rPr lang="de-CH" sz="1400" dirty="0" err="1">
                <a:solidFill>
                  <a:srgbClr val="2A00FF"/>
                </a:solidFill>
                <a:latin typeface="Courier New"/>
              </a:rPr>
              <a:t>only</a:t>
            </a:r>
            <a:r>
              <a:rPr lang="de-CH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de-CH" sz="1400" b="1" dirty="0" err="1">
                <a:solidFill>
                  <a:srgbClr val="7F0055"/>
                </a:solidFill>
                <a:latin typeface="Courier New"/>
              </a:rPr>
              <a:t>true</a:t>
            </a:r>
            <a:r>
              <a:rPr lang="de-CH" sz="1400" b="1" dirty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CurrencyUnit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de-CH" sz="1400" dirty="0" err="1">
                <a:solidFill>
                  <a:srgbClr val="000000"/>
                </a:solidFill>
                <a:latin typeface="Courier New"/>
              </a:rPr>
              <a:t>unit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de-CH" sz="1400" dirty="0" err="1">
                <a:solidFill>
                  <a:srgbClr val="000000"/>
                </a:solidFill>
                <a:latin typeface="Courier New"/>
              </a:rPr>
              <a:t>builder.build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r>
              <a:rPr lang="en-US" sz="1400" dirty="0" smtClean="0">
                <a:solidFill>
                  <a:srgbClr val="3F7F5F"/>
                </a:solidFill>
                <a:latin typeface="Courier New"/>
              </a:rPr>
              <a:t>    // </a:t>
            </a:r>
            <a:r>
              <a:rPr lang="en-US" sz="1400" dirty="0">
                <a:solidFill>
                  <a:srgbClr val="3F7F5F"/>
                </a:solidFill>
                <a:latin typeface="Courier New"/>
              </a:rPr>
              <a:t>nevertheless </a:t>
            </a:r>
            <a:r>
              <a:rPr lang="en-US" sz="1400" dirty="0" err="1">
                <a:solidFill>
                  <a:srgbClr val="3F7F5F"/>
                </a:solidFill>
                <a:latin typeface="Courier New"/>
              </a:rPr>
              <a:t>MoneyCurrency.of</a:t>
            </a:r>
            <a:r>
              <a:rPr lang="en-US" sz="1400" dirty="0">
                <a:solidFill>
                  <a:srgbClr val="3F7F5F"/>
                </a:solidFill>
                <a:latin typeface="Courier New"/>
              </a:rPr>
              <a:t>("</a:t>
            </a:r>
            <a:r>
              <a:rPr lang="en-US" sz="1400" dirty="0" err="1">
                <a:solidFill>
                  <a:srgbClr val="3F7F5F"/>
                </a:solidFill>
                <a:latin typeface="Courier New"/>
              </a:rPr>
              <a:t>myNamespace</a:t>
            </a:r>
            <a:r>
              <a:rPr lang="en-US" sz="1400" dirty="0">
                <a:solidFill>
                  <a:srgbClr val="3F7F5F"/>
                </a:solidFill>
                <a:latin typeface="Courier New"/>
              </a:rPr>
              <a:t>", "</a:t>
            </a:r>
            <a:r>
              <a:rPr lang="en-US" sz="1400" dirty="0" err="1">
                <a:solidFill>
                  <a:srgbClr val="3F7F5F"/>
                </a:solidFill>
                <a:latin typeface="Courier New"/>
              </a:rPr>
              <a:t>myCode</a:t>
            </a:r>
            <a:r>
              <a:rPr lang="en-US" sz="1400" dirty="0">
                <a:solidFill>
                  <a:srgbClr val="3F7F5F"/>
                </a:solidFill>
                <a:latin typeface="Courier New"/>
              </a:rPr>
              <a:t>"); still returns</a:t>
            </a:r>
          </a:p>
          <a:p>
            <a:r>
              <a:rPr lang="de-CH" sz="1400" dirty="0" smtClean="0">
                <a:solidFill>
                  <a:srgbClr val="3F7F5F"/>
                </a:solidFill>
                <a:latin typeface="Courier New"/>
              </a:rPr>
              <a:t>    // </a:t>
            </a:r>
            <a:r>
              <a:rPr lang="de-CH" sz="1400" dirty="0">
                <a:solidFill>
                  <a:srgbClr val="3F7F5F"/>
                </a:solidFill>
                <a:latin typeface="Courier New"/>
              </a:rPr>
              <a:t>null!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builder.build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400" b="1" dirty="0" err="1" smtClean="0">
                <a:solidFill>
                  <a:srgbClr val="7F0055"/>
                </a:solidFill>
                <a:latin typeface="Courier New"/>
              </a:rPr>
              <a:t>true</a:t>
            </a:r>
            <a:r>
              <a:rPr lang="de-CH" sz="1400" b="1" dirty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de-CH" sz="1400" dirty="0" smtClean="0">
                <a:solidFill>
                  <a:srgbClr val="3F7F5F"/>
                </a:solidFill>
                <a:latin typeface="Courier New"/>
              </a:rPr>
              <a:t>    // </a:t>
            </a:r>
            <a:r>
              <a:rPr lang="de-CH" sz="1400" dirty="0" err="1">
                <a:solidFill>
                  <a:srgbClr val="3F7F5F"/>
                </a:solidFill>
                <a:latin typeface="Courier New"/>
              </a:rPr>
              <a:t>no</a:t>
            </a:r>
            <a:r>
              <a:rPr lang="de-CH" sz="1400" dirty="0">
                <a:solidFill>
                  <a:srgbClr val="3F7F5F"/>
                </a:solidFill>
                <a:latin typeface="Courier New"/>
              </a:rPr>
              <a:t> </a:t>
            </a:r>
            <a:r>
              <a:rPr lang="de-CH" sz="1400" dirty="0" err="1">
                <a:solidFill>
                  <a:srgbClr val="3F7F5F"/>
                </a:solidFill>
                <a:latin typeface="Courier New"/>
              </a:rPr>
              <a:t>it</a:t>
            </a:r>
            <a:r>
              <a:rPr lang="de-CH" sz="1400" dirty="0">
                <a:solidFill>
                  <a:srgbClr val="3F7F5F"/>
                </a:solidFill>
                <a:latin typeface="Courier New"/>
              </a:rPr>
              <a:t> </a:t>
            </a:r>
            <a:r>
              <a:rPr lang="de-CH" sz="1400" dirty="0" err="1">
                <a:solidFill>
                  <a:srgbClr val="3F7F5F"/>
                </a:solidFill>
                <a:latin typeface="Courier New"/>
              </a:rPr>
              <a:t>is</a:t>
            </a:r>
            <a:r>
              <a:rPr lang="de-CH" sz="1400" dirty="0">
                <a:solidFill>
                  <a:srgbClr val="3F7F5F"/>
                </a:solidFill>
                <a:latin typeface="Courier New"/>
              </a:rPr>
              <a:t> registered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unit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= </a:t>
            </a:r>
            <a:r>
              <a:rPr lang="de-CH" sz="1400" dirty="0" err="1">
                <a:solidFill>
                  <a:srgbClr val="000000"/>
                </a:solidFill>
                <a:latin typeface="Courier New"/>
              </a:rPr>
              <a:t>MoneyCurrency.of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400" dirty="0" err="1">
                <a:solidFill>
                  <a:srgbClr val="2A00FF"/>
                </a:solidFill>
                <a:latin typeface="Courier New"/>
              </a:rPr>
              <a:t>myNamespace</a:t>
            </a:r>
            <a:r>
              <a:rPr lang="de-CH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de-CH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400" dirty="0" err="1">
                <a:solidFill>
                  <a:srgbClr val="2A00FF"/>
                </a:solidFill>
                <a:latin typeface="Courier New"/>
              </a:rPr>
              <a:t>myCode</a:t>
            </a:r>
            <a:r>
              <a:rPr lang="de-CH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);</a:t>
            </a:r>
          </a:p>
          <a:p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44069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Monetary</a:t>
            </a:r>
            <a:r>
              <a:rPr lang="it-IT" dirty="0" smtClean="0"/>
              <a:t> </a:t>
            </a:r>
            <a:r>
              <a:rPr lang="it-IT" dirty="0" err="1" smtClean="0"/>
              <a:t>Amount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11" name="Inhaltsplatzhalter 2"/>
          <p:cNvSpPr txBox="1">
            <a:spLocks/>
          </p:cNvSpPr>
          <p:nvPr/>
        </p:nvSpPr>
        <p:spPr>
          <a:xfrm>
            <a:off x="396496" y="1412875"/>
            <a:ext cx="8640000" cy="4895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800" b="1" dirty="0" smtClean="0">
                <a:cs typeface="Courier New" pitchFamily="49" charset="0"/>
              </a:rPr>
              <a:t>Amount = Number + Currency + Operations</a:t>
            </a:r>
            <a:endParaRPr lang="en-US" sz="1800" dirty="0" smtClean="0">
              <a:cs typeface="Courier New" pitchFamily="49" charset="0"/>
            </a:endParaRPr>
          </a:p>
          <a:p>
            <a:pPr marL="0" indent="0">
              <a:buFont typeface="Arial"/>
              <a:buNone/>
            </a:pPr>
            <a:r>
              <a:rPr lang="en-US" sz="1800" dirty="0" smtClean="0">
                <a:cs typeface="Courier New" pitchFamily="49" charset="0"/>
              </a:rPr>
              <a:t>How to represent the numeric amount?</a:t>
            </a:r>
            <a:br>
              <a:rPr lang="en-US" sz="1800" dirty="0" smtClean="0">
                <a:cs typeface="Courier New" pitchFamily="49" charset="0"/>
              </a:rPr>
            </a:br>
            <a:r>
              <a:rPr lang="en-US" sz="1800" dirty="0" smtClean="0"/>
              <a:t>Contradictory requirements:</a:t>
            </a:r>
          </a:p>
          <a:p>
            <a:pPr marL="285750" lvl="1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1800" dirty="0" smtClean="0"/>
              <a:t>Performance (e.g. for trading)</a:t>
            </a:r>
          </a:p>
          <a:p>
            <a:pPr marL="285750" lvl="1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1800" dirty="0" smtClean="0"/>
              <a:t>Precision and scale (e.g. for calculations)</a:t>
            </a:r>
          </a:p>
          <a:p>
            <a:pPr marL="285750" lvl="1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1800" dirty="0" smtClean="0"/>
              <a:t>Must model small numbers (e.g. web shop)</a:t>
            </a:r>
          </a:p>
          <a:p>
            <a:pPr marL="285750" lvl="1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1800" dirty="0" smtClean="0"/>
              <a:t>Must support large numbers (e.g. risk calculations, statistics)</a:t>
            </a:r>
          </a:p>
          <a:p>
            <a:pPr marL="285750" lvl="1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1800" dirty="0" smtClean="0"/>
              <a:t>Rounding</a:t>
            </a:r>
          </a:p>
          <a:p>
            <a:pPr marL="285750" lvl="1">
              <a:buClr>
                <a:srgbClr val="91867E"/>
              </a:buClr>
              <a:buFont typeface="Arial" pitchFamily="34" charset="0"/>
              <a:buChar char="•"/>
            </a:pPr>
            <a:r>
              <a:rPr lang="en-US" sz="1800" dirty="0" smtClean="0"/>
              <a:t>Financial operations and functions, function chaining</a:t>
            </a:r>
          </a:p>
        </p:txBody>
      </p:sp>
      <p:grpSp>
        <p:nvGrpSpPr>
          <p:cNvPr id="12" name="Group 8"/>
          <p:cNvGrpSpPr/>
          <p:nvPr/>
        </p:nvGrpSpPr>
        <p:grpSpPr>
          <a:xfrm>
            <a:off x="7391722" y="1544191"/>
            <a:ext cx="1428750" cy="2028825"/>
            <a:chOff x="7086600" y="1828800"/>
            <a:chExt cx="1428750" cy="2028825"/>
          </a:xfrm>
        </p:grpSpPr>
        <p:pic>
          <p:nvPicPr>
            <p:cNvPr id="13" name="Grafik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828800"/>
              <a:ext cx="1428750" cy="2028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225324" y="1981200"/>
              <a:ext cx="228600" cy="241300"/>
            </a:xfrm>
            <a:prstGeom prst="rect">
              <a:avLst/>
            </a:prstGeom>
            <a:noFill/>
            <a:ln>
              <a:noFill/>
            </a:ln>
            <a:effectLst>
              <a:outerShdw blurRad="127000" dist="76199" dir="2700000" algn="ctr" rotWithShape="0">
                <a:srgbClr val="000000">
                  <a:alpha val="7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Rectangle 7"/>
          <p:cNvSpPr/>
          <p:nvPr/>
        </p:nvSpPr>
        <p:spPr>
          <a:xfrm>
            <a:off x="451055" y="4653136"/>
            <a:ext cx="7606570" cy="13572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en-GB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1pPr>
            <a:lvl2pPr marL="742950" indent="-285750"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2pPr>
            <a:lvl3pPr marL="1143000" indent="-228600"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3pPr>
            <a:lvl4pPr marL="1600200" indent="-228600"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4pPr>
            <a:lvl5pPr marL="2057400" indent="-228600"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bg1"/>
                </a:solidFill>
                <a:latin typeface="Gill Sans"/>
                <a:ea typeface="ヒラギノ角ゴ ProN W6"/>
                <a:cs typeface="ヒラギノ角ゴ ProN W6"/>
              </a:defRPr>
            </a:lvl9pPr>
          </a:lstStyle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800" b="1" dirty="0">
                <a:solidFill>
                  <a:srgbClr val="9D0E2D"/>
                </a:solidFill>
                <a:latin typeface="Nokia Sans Wide" pitchFamily="32" charset="0"/>
                <a:ea typeface="+mn-ea"/>
                <a:cs typeface="+mn-cs"/>
              </a:rPr>
              <a:t>Solution: </a:t>
            </a:r>
          </a:p>
          <a:p>
            <a:pPr marL="519500" indent="-519500" defTabSz="1385499" eaLnBrk="0" hangingPunct="0">
              <a:spcBef>
                <a:spcPct val="1500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en-US" sz="1800" b="1" dirty="0">
                <a:solidFill>
                  <a:srgbClr val="9D0E2D"/>
                </a:solidFill>
                <a:latin typeface="Nokia Sans Wide" pitchFamily="32" charset="0"/>
                <a:ea typeface="+mn-ea"/>
                <a:cs typeface="+mn-cs"/>
              </a:rPr>
              <a:t>support several numeric </a:t>
            </a:r>
            <a:r>
              <a:rPr lang="en-US" sz="1800" b="1" dirty="0" smtClean="0">
                <a:solidFill>
                  <a:srgbClr val="9D0E2D"/>
                </a:solidFill>
                <a:latin typeface="Nokia Sans Wide" pitchFamily="32" charset="0"/>
                <a:ea typeface="+mn-ea"/>
                <a:cs typeface="+mn-cs"/>
              </a:rPr>
              <a:t>representations!</a:t>
            </a:r>
          </a:p>
          <a:p>
            <a:pPr marL="519500" indent="-519500" defTabSz="1385499" eaLnBrk="0" hangingPunct="0">
              <a:spcBef>
                <a:spcPct val="1500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de-CH" sz="1800" b="1" dirty="0" err="1" smtClean="0">
                <a:solidFill>
                  <a:srgbClr val="9D0E2D"/>
                </a:solidFill>
                <a:latin typeface="Courier New" pitchFamily="49" charset="0"/>
                <a:ea typeface="+mn-ea"/>
                <a:cs typeface="Courier New" pitchFamily="49" charset="0"/>
              </a:rPr>
              <a:t>MonetaryFunction</a:t>
            </a:r>
            <a:r>
              <a:rPr lang="de-CH" sz="1800" b="1" dirty="0" smtClean="0">
                <a:solidFill>
                  <a:srgbClr val="9D0E2D"/>
                </a:solidFill>
                <a:latin typeface="Nokia Sans Wide" pitchFamily="32" charset="0"/>
                <a:ea typeface="+mn-ea"/>
                <a:cs typeface="+mn-cs"/>
              </a:rPr>
              <a:t> </a:t>
            </a:r>
            <a:r>
              <a:rPr lang="en-US" sz="1800" b="1" dirty="0">
                <a:solidFill>
                  <a:srgbClr val="9D0E2D"/>
                </a:solidFill>
                <a:latin typeface="Nokia Sans Wide" pitchFamily="32" charset="0"/>
                <a:ea typeface="+mn-ea"/>
                <a:cs typeface="+mn-cs"/>
              </a:rPr>
              <a:t>similar to </a:t>
            </a:r>
            <a:r>
              <a:rPr lang="de-CH" sz="1800" b="1" dirty="0" err="1" smtClean="0">
                <a:solidFill>
                  <a:srgbClr val="9D0E2D"/>
                </a:solidFill>
                <a:latin typeface="Courier New" pitchFamily="49" charset="0"/>
                <a:ea typeface="+mn-ea"/>
                <a:cs typeface="Courier New" pitchFamily="49" charset="0"/>
              </a:rPr>
              <a:t>java.function.Function</a:t>
            </a:r>
            <a:endParaRPr lang="de-CH" sz="1800" b="1" dirty="0" smtClean="0">
              <a:solidFill>
                <a:srgbClr val="9D0E2D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519500" indent="-519500" defTabSz="1385499" eaLnBrk="0" hangingPunct="0">
              <a:spcBef>
                <a:spcPct val="1500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de-CH" sz="1800" b="1" dirty="0" err="1" smtClean="0">
                <a:solidFill>
                  <a:srgbClr val="9D0E2D"/>
                </a:solidFill>
                <a:latin typeface="Courier New" pitchFamily="49" charset="0"/>
                <a:ea typeface="+mn-ea"/>
                <a:cs typeface="Courier New" pitchFamily="49" charset="0"/>
              </a:rPr>
              <a:t>MonetaryOperator</a:t>
            </a:r>
            <a:r>
              <a:rPr lang="de-CH" sz="1800" b="1" dirty="0" smtClean="0">
                <a:solidFill>
                  <a:srgbClr val="9D0E2D"/>
                </a:solidFill>
                <a:latin typeface="Nokia Sans Wide" pitchFamily="32" charset="0"/>
                <a:ea typeface="+mn-ea"/>
                <a:cs typeface="+mn-cs"/>
              </a:rPr>
              <a:t> </a:t>
            </a:r>
            <a:r>
              <a:rPr lang="en-US" sz="1800" b="1" dirty="0">
                <a:solidFill>
                  <a:srgbClr val="9D0E2D"/>
                </a:solidFill>
                <a:latin typeface="Nokia Sans Wide" pitchFamily="32" charset="0"/>
                <a:ea typeface="+mn-ea"/>
                <a:cs typeface="+mn-cs"/>
              </a:rPr>
              <a:t>similar</a:t>
            </a:r>
            <a:r>
              <a:rPr lang="de-CH" sz="1800" b="1" dirty="0">
                <a:solidFill>
                  <a:srgbClr val="9D0E2D"/>
                </a:solidFill>
                <a:latin typeface="Nokia Sans Wide" pitchFamily="32" charset="0"/>
                <a:ea typeface="+mn-ea"/>
                <a:cs typeface="+mn-cs"/>
              </a:rPr>
              <a:t> </a:t>
            </a:r>
            <a:r>
              <a:rPr lang="en-US" sz="1800" b="1" dirty="0">
                <a:solidFill>
                  <a:srgbClr val="9D0E2D"/>
                </a:solidFill>
                <a:latin typeface="Nokia Sans Wide" pitchFamily="32" charset="0"/>
                <a:ea typeface="+mn-ea"/>
                <a:cs typeface="+mn-cs"/>
              </a:rPr>
              <a:t>to</a:t>
            </a:r>
            <a:r>
              <a:rPr lang="de-CH" sz="1800" b="1" dirty="0">
                <a:solidFill>
                  <a:srgbClr val="9D0E2D"/>
                </a:solidFill>
                <a:latin typeface="Nokia Sans Wide" pitchFamily="32" charset="0"/>
                <a:ea typeface="+mn-ea"/>
                <a:cs typeface="+mn-cs"/>
              </a:rPr>
              <a:t> </a:t>
            </a:r>
            <a:r>
              <a:rPr lang="de-CH" sz="1800" b="1" dirty="0">
                <a:solidFill>
                  <a:srgbClr val="9D0E2D"/>
                </a:solidFill>
                <a:latin typeface="Courier New" pitchFamily="49" charset="0"/>
                <a:ea typeface="+mn-ea"/>
                <a:cs typeface="Courier New" pitchFamily="49" charset="0"/>
              </a:rPr>
              <a:t>java.function.UnaryOperator</a:t>
            </a:r>
            <a:endParaRPr lang="en-US" sz="1800" b="1" dirty="0">
              <a:solidFill>
                <a:srgbClr val="9D0E2D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23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Monetary</a:t>
            </a:r>
            <a:r>
              <a:rPr lang="it-IT" dirty="0" smtClean="0"/>
              <a:t> </a:t>
            </a:r>
            <a:r>
              <a:rPr lang="it-IT" dirty="0" err="1" smtClean="0"/>
              <a:t>Amount</a:t>
            </a:r>
            <a:r>
              <a:rPr lang="it-IT" dirty="0" smtClean="0"/>
              <a:t> (</a:t>
            </a:r>
            <a:r>
              <a:rPr lang="it-IT" dirty="0" err="1" smtClean="0"/>
              <a:t>continued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grpSp>
        <p:nvGrpSpPr>
          <p:cNvPr id="6" name="Group 3"/>
          <p:cNvGrpSpPr/>
          <p:nvPr/>
        </p:nvGrpSpPr>
        <p:grpSpPr>
          <a:xfrm>
            <a:off x="395536" y="1340768"/>
            <a:ext cx="9266542" cy="4832092"/>
            <a:chOff x="260407" y="974248"/>
            <a:chExt cx="9108105" cy="5434811"/>
          </a:xfrm>
        </p:grpSpPr>
        <p:sp>
          <p:nvSpPr>
            <p:cNvPr id="7" name="Rectangle 16"/>
            <p:cNvSpPr/>
            <p:nvPr/>
          </p:nvSpPr>
          <p:spPr>
            <a:xfrm>
              <a:off x="260407" y="974248"/>
              <a:ext cx="6141565" cy="543481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endParaRPr lang="en-US" sz="1600">
                <a:solidFill>
                  <a:srgbClr val="FFFFFF"/>
                </a:solidFill>
              </a:endParaRPr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389759" y="974248"/>
              <a:ext cx="6150575" cy="543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1385334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interface 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MonetaryAmount{</a:t>
              </a:r>
              <a:b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</a:b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public 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CurrencyUnit getCurrency();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Class&lt;?&gt; getNumberType();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&lt;T&gt; T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asType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(Class&lt;T&gt;);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int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intValue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int 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intValueExact();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long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longValue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long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longValueExact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[…]</a:t>
              </a:r>
              <a:endPara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endParaRP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abs();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min(…);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max(…);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add(…);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substract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divide(…);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MonetaryAmount[]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divideAndRemainder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divideToIntegralValue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remainder(…);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multiply(…);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withAmount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(Number amount);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[…]</a:t>
              </a:r>
              <a:endPara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endParaRP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int getScale();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int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getPrecision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[…]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boolean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isPositive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boolean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isPositiveOrZero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boolean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isNegative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boolean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isNegativeOrZero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boolean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isLessThan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boolean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isLessThanOrEqualTo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(…);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[…]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de-CH" sz="1100" b="1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MonetaryAmount </a:t>
              </a:r>
              <a:r>
                <a:rPr lang="de-CH" sz="1100" b="1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with</a:t>
              </a: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</a:t>
              </a:r>
              <a:r>
                <a:rPr lang="de-CH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MonetaryOperator</a:t>
              </a: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</a:t>
              </a:r>
              <a:r>
                <a:rPr lang="de-CH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op</a:t>
              </a: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);</a:t>
              </a:r>
              <a:endPara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endParaRPr>
            </a:p>
            <a:p>
              <a:pPr defTabSz="1385334" eaLnBrk="0" hangingPunct="0">
                <a:buClr>
                  <a:srgbClr val="0036CC"/>
                </a:buClr>
              </a:pP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}</a:t>
              </a:r>
              <a:endPara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endParaRPr>
            </a:p>
          </p:txBody>
        </p:sp>
        <p:sp>
          <p:nvSpPr>
            <p:cNvPr id="9" name="Rectangle 55"/>
            <p:cNvSpPr/>
            <p:nvPr/>
          </p:nvSpPr>
          <p:spPr>
            <a:xfrm>
              <a:off x="6650175" y="2909898"/>
              <a:ext cx="2496398" cy="6577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r>
                <a:rPr lang="en-US" sz="1600" dirty="0">
                  <a:solidFill>
                    <a:srgbClr val="000000"/>
                  </a:solidFill>
                  <a:latin typeface="Nokia Sans Wide" pitchFamily="32" charset="0"/>
                  <a:ea typeface="+mn-ea"/>
                  <a:cs typeface="+mn-cs"/>
                </a:rPr>
                <a:t>Algorithmic </a:t>
              </a:r>
              <a:r>
                <a:rPr lang="en-US" sz="1600" dirty="0" smtClean="0">
                  <a:solidFill>
                    <a:srgbClr val="000000"/>
                  </a:solidFill>
                  <a:latin typeface="Nokia Sans Wide" pitchFamily="32" charset="0"/>
                  <a:ea typeface="+mn-ea"/>
                  <a:cs typeface="+mn-cs"/>
                </a:rPr>
                <a:t/>
              </a:r>
              <a:br>
                <a:rPr lang="en-US" sz="1600" dirty="0" smtClean="0">
                  <a:solidFill>
                    <a:srgbClr val="000000"/>
                  </a:solidFill>
                  <a:latin typeface="Nokia Sans Wide" pitchFamily="32" charset="0"/>
                  <a:ea typeface="+mn-ea"/>
                  <a:cs typeface="+mn-cs"/>
                </a:rPr>
              </a:br>
              <a:r>
                <a:rPr lang="en-US" sz="1600" dirty="0" smtClean="0">
                  <a:solidFill>
                    <a:srgbClr val="000000"/>
                  </a:solidFill>
                  <a:latin typeface="Nokia Sans Wide" pitchFamily="32" charset="0"/>
                  <a:ea typeface="+mn-ea"/>
                  <a:cs typeface="+mn-cs"/>
                </a:rPr>
                <a:t>Operations</a:t>
              </a:r>
              <a:r>
                <a:rPr lang="en-US" sz="1600" dirty="0">
                  <a:solidFill>
                    <a:srgbClr val="000000"/>
                  </a:solidFill>
                  <a:latin typeface="Nokia Sans Wide" pitchFamily="32" charset="0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0" name="Right Brace 57"/>
            <p:cNvSpPr/>
            <p:nvPr/>
          </p:nvSpPr>
          <p:spPr>
            <a:xfrm>
              <a:off x="6479577" y="2236681"/>
              <a:ext cx="121514" cy="2142616"/>
            </a:xfrm>
            <a:prstGeom prst="rightBrac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1" name="Rectangle 56"/>
            <p:cNvSpPr/>
            <p:nvPr/>
          </p:nvSpPr>
          <p:spPr>
            <a:xfrm>
              <a:off x="6650172" y="5095367"/>
              <a:ext cx="2718340" cy="7407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r>
                <a:rPr lang="en-US" sz="1600" dirty="0">
                  <a:solidFill>
                    <a:srgbClr val="000000"/>
                  </a:solidFill>
                  <a:latin typeface="Nokia Sans Wide" pitchFamily="32" charset="0"/>
                  <a:ea typeface="+mn-ea"/>
                  <a:cs typeface="+mn-cs"/>
                </a:rPr>
                <a:t>Data Representation </a:t>
              </a:r>
              <a:endParaRPr lang="en-US" sz="1600" dirty="0" smtClean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endParaRPr>
            </a:p>
            <a:p>
              <a:pPr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r>
                <a:rPr lang="en-US" sz="1600" dirty="0" smtClean="0">
                  <a:solidFill>
                    <a:srgbClr val="000000"/>
                  </a:solidFill>
                  <a:latin typeface="Nokia Sans Wide" pitchFamily="32" charset="0"/>
                  <a:ea typeface="+mn-ea"/>
                  <a:cs typeface="+mn-cs"/>
                </a:rPr>
                <a:t>and </a:t>
              </a:r>
              <a:r>
                <a:rPr lang="en-US" sz="1600" dirty="0">
                  <a:solidFill>
                    <a:srgbClr val="000000"/>
                  </a:solidFill>
                  <a:latin typeface="Nokia Sans Wide" pitchFamily="32" charset="0"/>
                  <a:ea typeface="+mn-ea"/>
                  <a:cs typeface="+mn-cs"/>
                </a:rPr>
                <a:t>Comparison.</a:t>
              </a:r>
            </a:p>
          </p:txBody>
        </p:sp>
        <p:sp>
          <p:nvSpPr>
            <p:cNvPr id="12" name="Right Brace 58"/>
            <p:cNvSpPr/>
            <p:nvPr/>
          </p:nvSpPr>
          <p:spPr>
            <a:xfrm>
              <a:off x="6485620" y="4636412"/>
              <a:ext cx="164556" cy="1714092"/>
            </a:xfrm>
            <a:prstGeom prst="rightBrace">
              <a:avLst>
                <a:gd name="adj1" fmla="val 4861"/>
                <a:gd name="adj2" fmla="val 50000"/>
              </a:avLst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3" name="Rectangle 54"/>
            <p:cNvSpPr/>
            <p:nvPr/>
          </p:nvSpPr>
          <p:spPr>
            <a:xfrm>
              <a:off x="6619288" y="1201254"/>
              <a:ext cx="2693779" cy="3807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r>
                <a:rPr lang="it-IT" sz="1600" dirty="0">
                  <a:solidFill>
                    <a:srgbClr val="000000"/>
                  </a:solidFill>
                  <a:latin typeface="Nokia Sans Wide" pitchFamily="32" charset="0"/>
                  <a:ea typeface="+mn-ea"/>
                  <a:cs typeface="+mn-cs"/>
                </a:rPr>
                <a:t>Data Access.</a:t>
              </a:r>
              <a:endParaRPr lang="en-US" sz="1600" dirty="0">
                <a:solidFill>
                  <a:srgbClr val="000000"/>
                </a:solidFill>
                <a:latin typeface="Nokia Sans Wide" pitchFamily="32" charset="0"/>
                <a:ea typeface="+mn-ea"/>
                <a:cs typeface="+mn-cs"/>
              </a:endParaRPr>
            </a:p>
          </p:txBody>
        </p:sp>
        <p:sp>
          <p:nvSpPr>
            <p:cNvPr id="14" name="Right Brace 59"/>
            <p:cNvSpPr/>
            <p:nvPr/>
          </p:nvSpPr>
          <p:spPr>
            <a:xfrm>
              <a:off x="6473746" y="1097927"/>
              <a:ext cx="152400" cy="852987"/>
            </a:xfrm>
            <a:prstGeom prst="rightBrac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endParaRPr lang="en-US" sz="1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339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Monetary</a:t>
            </a:r>
            <a:r>
              <a:rPr lang="it-IT" dirty="0" smtClean="0"/>
              <a:t> </a:t>
            </a:r>
            <a:r>
              <a:rPr lang="it-IT" dirty="0" err="1" smtClean="0"/>
              <a:t>Function</a:t>
            </a:r>
            <a:r>
              <a:rPr lang="it-IT" dirty="0" smtClean="0"/>
              <a:t>, </a:t>
            </a:r>
            <a:r>
              <a:rPr lang="it-IT" dirty="0" err="1" smtClean="0"/>
              <a:t>Monetary</a:t>
            </a:r>
            <a:r>
              <a:rPr lang="it-IT" dirty="0" smtClean="0"/>
              <a:t> Operator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Rectangle 16"/>
          <p:cNvSpPr/>
          <p:nvPr/>
        </p:nvSpPr>
        <p:spPr>
          <a:xfrm>
            <a:off x="427502" y="1732315"/>
            <a:ext cx="5431409" cy="11074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8533" tIns="69267" rIns="138533" bIns="69267" rtlCol="0" anchor="ctr"/>
          <a:lstStyle/>
          <a:p>
            <a:pPr algn="ctr"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89954" y="1846783"/>
            <a:ext cx="6270108" cy="87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8533" tIns="69267" rIns="138533" bIns="69267" numCol="1" anchor="ctr" anchorCtr="0" compatLnSpc="1">
            <a:prstTxWarp prst="textNoShape">
              <a:avLst/>
            </a:prstTxWarp>
            <a:spAutoFit/>
          </a:bodyPr>
          <a:lstStyle/>
          <a:p>
            <a:pPr defTabSz="1385499" eaLnBrk="0" hangingPunct="0">
              <a:buClr>
                <a:srgbClr val="0036CC"/>
              </a:buClr>
            </a:pPr>
            <a:r>
              <a:rPr lang="en-US" sz="12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//@FunctionalInterface for Java 9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 interface </a:t>
            </a:r>
            <a:r>
              <a:rPr lang="en-US" sz="12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MonetaryFunction&lt;T</a:t>
            </a:r>
            <a:r>
              <a:rPr lang="en-US" sz="12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R&gt; </a:t>
            </a: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{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public </a:t>
            </a:r>
            <a:r>
              <a:rPr lang="en-US" sz="12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R apply(T value);</a:t>
            </a:r>
            <a:endParaRPr lang="en-US" sz="1200" b="1" dirty="0">
              <a:solidFill>
                <a:srgbClr val="0000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defTabSz="1385499" eaLnBrk="0" hangingPunct="0">
              <a:buClr>
                <a:srgbClr val="0036CC"/>
              </a:buClr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}</a:t>
            </a:r>
            <a:endParaRPr lang="en-US" sz="1200" dirty="0">
              <a:solidFill>
                <a:srgbClr val="000000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8" name="Rectangle 16"/>
          <p:cNvSpPr/>
          <p:nvPr/>
        </p:nvSpPr>
        <p:spPr>
          <a:xfrm>
            <a:off x="427502" y="4239424"/>
            <a:ext cx="5431410" cy="11575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8533" tIns="69267" rIns="138533" bIns="69267" rtlCol="0" anchor="ctr"/>
          <a:lstStyle/>
          <a:p>
            <a:pPr algn="ctr"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15913" y="4456880"/>
            <a:ext cx="6306601" cy="87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8533" tIns="69267" rIns="138533" bIns="69267" numCol="1" anchor="ctr" anchorCtr="0" compatLnSpc="1">
            <a:prstTxWarp prst="textNoShape">
              <a:avLst/>
            </a:prstTxWarp>
            <a:spAutoFit/>
          </a:bodyPr>
          <a:lstStyle/>
          <a:p>
            <a:pPr defTabSz="1385499" eaLnBrk="0" hangingPunct="0">
              <a:buClr>
                <a:srgbClr val="0036CC"/>
              </a:buClr>
            </a:pPr>
            <a:r>
              <a:rPr lang="en-US" sz="12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//@FunctionalInterface for Java 9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 interface </a:t>
            </a:r>
            <a:r>
              <a:rPr lang="en-US" sz="12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MonetaryOperator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extends</a:t>
            </a:r>
            <a:r>
              <a:rPr lang="en-US" sz="12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MonetaryFunction</a:t>
            </a:r>
            <a:r>
              <a:rPr lang="en-US" sz="12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&lt;</a:t>
            </a:r>
            <a:r>
              <a:rPr lang="en-US" sz="12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MonetaryAmount,MonetaryAmount</a:t>
            </a:r>
            <a:r>
              <a:rPr lang="en-US" sz="12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&gt;{</a:t>
            </a:r>
            <a:endParaRPr lang="en-US" sz="1200" dirty="0">
              <a:solidFill>
                <a:srgbClr val="0000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defTabSz="1385499" eaLnBrk="0" hangingPunct="0">
              <a:buClr>
                <a:srgbClr val="0036CC"/>
              </a:buClr>
            </a:pPr>
            <a:r>
              <a:rPr lang="en-US" sz="12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}</a:t>
            </a:r>
          </a:p>
        </p:txBody>
      </p:sp>
      <p:sp>
        <p:nvSpPr>
          <p:cNvPr id="10" name="Rechteck 9"/>
          <p:cNvSpPr/>
          <p:nvPr/>
        </p:nvSpPr>
        <p:spPr>
          <a:xfrm>
            <a:off x="6298374" y="1963703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Minimum</a:t>
            </a:r>
            <a:endParaRPr lang="de-CH" dirty="0"/>
          </a:p>
        </p:txBody>
      </p:sp>
      <p:sp>
        <p:nvSpPr>
          <p:cNvPr id="11" name="Rechteck 10"/>
          <p:cNvSpPr/>
          <p:nvPr/>
        </p:nvSpPr>
        <p:spPr>
          <a:xfrm>
            <a:off x="6298374" y="2233658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dirty="0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Maximum</a:t>
            </a:r>
            <a:endParaRPr lang="de-CH" dirty="0"/>
          </a:p>
        </p:txBody>
      </p:sp>
      <p:sp>
        <p:nvSpPr>
          <p:cNvPr id="12" name="Rechteck 11"/>
          <p:cNvSpPr/>
          <p:nvPr/>
        </p:nvSpPr>
        <p:spPr>
          <a:xfrm>
            <a:off x="6298374" y="2503613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dirty="0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Average</a:t>
            </a:r>
            <a:endParaRPr lang="de-CH" dirty="0"/>
          </a:p>
        </p:txBody>
      </p:sp>
      <p:sp>
        <p:nvSpPr>
          <p:cNvPr id="13" name="Rechteck 12"/>
          <p:cNvSpPr/>
          <p:nvPr/>
        </p:nvSpPr>
        <p:spPr>
          <a:xfrm>
            <a:off x="6298374" y="3043523"/>
            <a:ext cx="2252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i="1" dirty="0" err="1" smtClean="0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SeparateAmounts</a:t>
            </a:r>
            <a:endParaRPr lang="de-CH" dirty="0"/>
          </a:p>
        </p:txBody>
      </p:sp>
      <p:sp>
        <p:nvSpPr>
          <p:cNvPr id="14" name="Rechteck 13"/>
          <p:cNvSpPr/>
          <p:nvPr/>
        </p:nvSpPr>
        <p:spPr>
          <a:xfrm>
            <a:off x="6298374" y="3313480"/>
            <a:ext cx="266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i="1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SeparateCurrencies</a:t>
            </a:r>
            <a:endParaRPr lang="de-CH" dirty="0"/>
          </a:p>
        </p:txBody>
      </p:sp>
      <p:sp>
        <p:nvSpPr>
          <p:cNvPr id="15" name="Rechteck 14"/>
          <p:cNvSpPr/>
          <p:nvPr/>
        </p:nvSpPr>
        <p:spPr>
          <a:xfrm>
            <a:off x="6298374" y="2773568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i="1" dirty="0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Total</a:t>
            </a:r>
            <a:endParaRPr lang="de-CH" dirty="0"/>
          </a:p>
        </p:txBody>
      </p:sp>
      <p:sp>
        <p:nvSpPr>
          <p:cNvPr id="16" name="Rechteck 15"/>
          <p:cNvSpPr/>
          <p:nvPr/>
        </p:nvSpPr>
        <p:spPr>
          <a:xfrm>
            <a:off x="6298374" y="5301829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MinorPart</a:t>
            </a:r>
            <a:endParaRPr lang="de-CH" dirty="0"/>
          </a:p>
        </p:txBody>
      </p:sp>
      <p:sp>
        <p:nvSpPr>
          <p:cNvPr id="17" name="Rechteck 16"/>
          <p:cNvSpPr/>
          <p:nvPr/>
        </p:nvSpPr>
        <p:spPr>
          <a:xfrm>
            <a:off x="6298374" y="5579948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MajorPart</a:t>
            </a:r>
            <a:endParaRPr lang="de-CH" dirty="0"/>
          </a:p>
        </p:txBody>
      </p:sp>
      <p:sp>
        <p:nvSpPr>
          <p:cNvPr id="18" name="Rechteck 17"/>
          <p:cNvSpPr/>
          <p:nvPr/>
        </p:nvSpPr>
        <p:spPr>
          <a:xfrm>
            <a:off x="6298374" y="5023710"/>
            <a:ext cx="1563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Reciprocal</a:t>
            </a:r>
            <a:endParaRPr lang="de-CH" dirty="0"/>
          </a:p>
        </p:txBody>
      </p:sp>
      <p:sp>
        <p:nvSpPr>
          <p:cNvPr id="19" name="Rechteck 18"/>
          <p:cNvSpPr/>
          <p:nvPr/>
        </p:nvSpPr>
        <p:spPr>
          <a:xfrm>
            <a:off x="6298374" y="4745591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MonetaryRounding</a:t>
            </a:r>
            <a:endParaRPr lang="de-CH" dirty="0"/>
          </a:p>
        </p:txBody>
      </p:sp>
      <p:sp>
        <p:nvSpPr>
          <p:cNvPr id="20" name="Rechteck 19"/>
          <p:cNvSpPr/>
          <p:nvPr/>
        </p:nvSpPr>
        <p:spPr>
          <a:xfrm>
            <a:off x="6298374" y="4467472"/>
            <a:ext cx="266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CurrencyConversion</a:t>
            </a:r>
            <a:endParaRPr lang="de-CH" dirty="0"/>
          </a:p>
        </p:txBody>
      </p:sp>
      <p:sp>
        <p:nvSpPr>
          <p:cNvPr id="21" name="Rechteck 20"/>
          <p:cNvSpPr/>
          <p:nvPr/>
        </p:nvSpPr>
        <p:spPr>
          <a:xfrm>
            <a:off x="6298374" y="1693748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Implementations:</a:t>
            </a:r>
            <a:endParaRPr lang="de-CH" dirty="0"/>
          </a:p>
        </p:txBody>
      </p:sp>
      <p:sp>
        <p:nvSpPr>
          <p:cNvPr id="22" name="Rechteck 21"/>
          <p:cNvSpPr/>
          <p:nvPr/>
        </p:nvSpPr>
        <p:spPr>
          <a:xfrm>
            <a:off x="6298374" y="4189353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Implementations: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601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Creating</a:t>
            </a:r>
            <a:r>
              <a:rPr lang="it-IT" dirty="0" smtClean="0"/>
              <a:t> </a:t>
            </a:r>
            <a:r>
              <a:rPr lang="it-IT" dirty="0" err="1" smtClean="0"/>
              <a:t>Amounts</a:t>
            </a:r>
            <a:r>
              <a:rPr lang="it-IT" dirty="0" smtClean="0"/>
              <a:t> - </a:t>
            </a:r>
            <a:r>
              <a:rPr lang="it-IT" dirty="0" err="1" smtClean="0"/>
              <a:t>Usage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Rechteck 5"/>
          <p:cNvSpPr/>
          <p:nvPr/>
        </p:nvSpPr>
        <p:spPr>
          <a:xfrm>
            <a:off x="430088" y="1593809"/>
            <a:ext cx="8534400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b="1" dirty="0" smtClean="0">
                <a:latin typeface="+mj-lt"/>
              </a:rPr>
              <a:t>Create </a:t>
            </a:r>
            <a:r>
              <a:rPr lang="en-US" b="1" dirty="0">
                <a:latin typeface="+mj-lt"/>
              </a:rPr>
              <a:t>an amount with an ISO </a:t>
            </a:r>
            <a:r>
              <a:rPr lang="en-US" b="1" dirty="0" smtClean="0">
                <a:latin typeface="+mj-lt"/>
              </a:rPr>
              <a:t>currency</a:t>
            </a:r>
            <a:endParaRPr lang="de-CH" b="1" dirty="0">
              <a:latin typeface="+mj-lt"/>
            </a:endParaRPr>
          </a:p>
          <a:p>
            <a:endParaRPr lang="en-US" sz="14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400" dirty="0" err="1" smtClean="0">
                <a:solidFill>
                  <a:srgbClr val="000000"/>
                </a:solidFill>
                <a:latin typeface="Courier New"/>
              </a:rPr>
              <a:t>MonetaryAmount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amount = </a:t>
            </a:r>
            <a:r>
              <a:rPr lang="en-US" sz="1400" dirty="0" err="1">
                <a:solidFill>
                  <a:srgbClr val="000000"/>
                </a:solidFill>
                <a:latin typeface="Courier New"/>
              </a:rPr>
              <a:t>Money.of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400" dirty="0">
                <a:solidFill>
                  <a:srgbClr val="2A00FF"/>
                </a:solidFill>
                <a:latin typeface="Courier New"/>
              </a:rPr>
              <a:t>"USD"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, 1234566.15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</a:rPr>
              <a:t>); </a:t>
            </a:r>
            <a:br>
              <a:rPr lang="en-US" sz="1400" dirty="0" smtClean="0">
                <a:solidFill>
                  <a:srgbClr val="000000"/>
                </a:solidFill>
                <a:latin typeface="Courier New"/>
              </a:rPr>
            </a:br>
            <a:r>
              <a:rPr lang="en-US" sz="1400" dirty="0" smtClean="0">
                <a:solidFill>
                  <a:srgbClr val="000000"/>
                </a:solidFill>
                <a:latin typeface="Courier New"/>
              </a:rPr>
              <a:t>                                            </a:t>
            </a:r>
            <a:r>
              <a:rPr lang="en-US" sz="1400" dirty="0" smtClean="0">
                <a:solidFill>
                  <a:srgbClr val="808080">
                    <a:lumMod val="50000"/>
                  </a:srgbClr>
                </a:solidFill>
                <a:latin typeface="Courier New"/>
              </a:rPr>
              <a:t>// </a:t>
            </a:r>
            <a:r>
              <a:rPr lang="en-US" sz="1400" dirty="0">
                <a:solidFill>
                  <a:srgbClr val="808080">
                    <a:lumMod val="50000"/>
                  </a:srgbClr>
                </a:solidFill>
                <a:latin typeface="Courier New"/>
              </a:rPr>
              <a:t>using ISO namespace by </a:t>
            </a:r>
            <a:r>
              <a:rPr lang="en-US" sz="1400" dirty="0" smtClean="0">
                <a:solidFill>
                  <a:srgbClr val="808080">
                    <a:lumMod val="50000"/>
                  </a:srgbClr>
                </a:solidFill>
                <a:latin typeface="Courier New"/>
              </a:rPr>
              <a:t>default</a:t>
            </a:r>
          </a:p>
          <a:p>
            <a:endParaRPr lang="en-US" sz="1400" dirty="0">
              <a:solidFill>
                <a:srgbClr val="000000"/>
              </a:solidFill>
              <a:latin typeface="Courier New"/>
            </a:endParaRPr>
          </a:p>
          <a:p>
            <a:endParaRPr lang="de-CH" sz="1400" dirty="0"/>
          </a:p>
        </p:txBody>
      </p:sp>
      <p:sp>
        <p:nvSpPr>
          <p:cNvPr id="7" name="Rechteck 6"/>
          <p:cNvSpPr/>
          <p:nvPr/>
        </p:nvSpPr>
        <p:spPr>
          <a:xfrm>
            <a:off x="408562" y="3573016"/>
            <a:ext cx="845820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b="1" dirty="0" smtClean="0">
                <a:latin typeface="+mj-lt"/>
              </a:rPr>
              <a:t>Create </a:t>
            </a:r>
            <a:r>
              <a:rPr lang="en-US" b="1" dirty="0">
                <a:latin typeface="+mj-lt"/>
              </a:rPr>
              <a:t>an amount using a custom </a:t>
            </a:r>
            <a:r>
              <a:rPr lang="en-US" b="1" dirty="0" smtClean="0">
                <a:latin typeface="+mj-lt"/>
              </a:rPr>
              <a:t>currency</a:t>
            </a:r>
          </a:p>
          <a:p>
            <a:endParaRPr lang="en-US" sz="1400" dirty="0">
              <a:solidFill>
                <a:srgbClr val="000000"/>
              </a:solidFill>
              <a:latin typeface="Courier New"/>
            </a:endParaRPr>
          </a:p>
          <a:p>
            <a:r>
              <a:rPr lang="en-US" sz="1400" dirty="0" err="1" smtClean="0">
                <a:solidFill>
                  <a:srgbClr val="000000"/>
                </a:solidFill>
                <a:latin typeface="Courier New"/>
              </a:rPr>
              <a:t>CurrencyUnit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currency = </a:t>
            </a:r>
            <a:r>
              <a:rPr lang="en-US" sz="1400" dirty="0" err="1">
                <a:solidFill>
                  <a:srgbClr val="000000"/>
                </a:solidFill>
                <a:latin typeface="Courier New"/>
              </a:rPr>
              <a:t>MoneyCurrency.of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400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400" dirty="0" err="1">
                <a:solidFill>
                  <a:srgbClr val="2A00FF"/>
                </a:solidFill>
                <a:latin typeface="Courier New"/>
              </a:rPr>
              <a:t>myNamespace</a:t>
            </a:r>
            <a:r>
              <a:rPr lang="en-US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en-US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400" dirty="0" err="1">
                <a:solidFill>
                  <a:srgbClr val="2A00FF"/>
                </a:solidFill>
                <a:latin typeface="Courier New"/>
              </a:rPr>
              <a:t>myCode</a:t>
            </a:r>
            <a:r>
              <a:rPr lang="en-US" sz="1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);</a:t>
            </a:r>
          </a:p>
          <a:p>
            <a:r>
              <a:rPr lang="de-CH" sz="1400" dirty="0" err="1" smtClean="0">
                <a:solidFill>
                  <a:srgbClr val="000000"/>
                </a:solidFill>
                <a:latin typeface="Courier New"/>
              </a:rPr>
              <a:t>MonetaryAmount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de-CH" sz="1400" dirty="0" err="1">
                <a:solidFill>
                  <a:srgbClr val="000000"/>
                </a:solidFill>
                <a:latin typeface="Courier New"/>
              </a:rPr>
              <a:t>amount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de-CH" sz="1400" dirty="0" err="1">
                <a:solidFill>
                  <a:srgbClr val="000000"/>
                </a:solidFill>
                <a:latin typeface="Courier New"/>
              </a:rPr>
              <a:t>Money.of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400" dirty="0" err="1">
                <a:solidFill>
                  <a:srgbClr val="000000"/>
                </a:solidFill>
                <a:latin typeface="Courier New"/>
              </a:rPr>
              <a:t>currency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, 1234566.15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67788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Precision and </a:t>
            </a:r>
            <a:r>
              <a:rPr lang="it-IT" dirty="0" err="1" smtClean="0"/>
              <a:t>Rounding</a:t>
            </a:r>
            <a:r>
              <a:rPr lang="it-IT" dirty="0" smtClean="0"/>
              <a:t> – </a:t>
            </a:r>
            <a:r>
              <a:rPr lang="it-IT" dirty="0" err="1" smtClean="0">
                <a:latin typeface="Courier New" pitchFamily="49" charset="0"/>
                <a:cs typeface="Courier New" pitchFamily="49" charset="0"/>
              </a:rPr>
              <a:t>javax.money</a:t>
            </a:r>
            <a:endParaRPr lang="it-IT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76"/>
          <a:stretch/>
        </p:blipFill>
        <p:spPr bwMode="auto">
          <a:xfrm>
            <a:off x="395536" y="1412776"/>
            <a:ext cx="8367920" cy="4753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97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Numeric</a:t>
            </a:r>
            <a:r>
              <a:rPr lang="it-IT" dirty="0" smtClean="0"/>
              <a:t> Precision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96496" y="1485478"/>
            <a:ext cx="8640000" cy="4895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/>
              <a:t>Internal</a:t>
            </a:r>
            <a:r>
              <a:rPr lang="en-US" sz="2000" dirty="0" smtClean="0"/>
              <a:t> Precision (implied by internal number type)</a:t>
            </a:r>
          </a:p>
          <a:p>
            <a:r>
              <a:rPr lang="en-US" sz="2000" b="1" dirty="0" smtClean="0"/>
              <a:t>External</a:t>
            </a:r>
            <a:r>
              <a:rPr lang="en-US" sz="2000" dirty="0" smtClean="0"/>
              <a:t> Precision (Rounding applied, when the numeric part is accessed/passed outside)</a:t>
            </a:r>
          </a:p>
          <a:p>
            <a:r>
              <a:rPr lang="en-US" sz="2000" b="1" dirty="0" smtClean="0"/>
              <a:t>Formatting</a:t>
            </a:r>
            <a:r>
              <a:rPr lang="en-US" sz="2000" dirty="0" smtClean="0"/>
              <a:t> Precision (Rounding for display and output)</a:t>
            </a:r>
          </a:p>
          <a:p>
            <a:r>
              <a:rPr lang="en-US" sz="2000" b="1" dirty="0" smtClean="0"/>
              <a:t>Interoperability</a:t>
            </a:r>
          </a:p>
          <a:p>
            <a:pPr lvl="1">
              <a:buFont typeface="Credit Suisse Type Light" pitchFamily="34" charset="0"/>
              <a:buChar char="–"/>
            </a:pPr>
            <a:r>
              <a:rPr lang="en-US" sz="2000" dirty="0" smtClean="0"/>
              <a:t>Different precision/scale</a:t>
            </a:r>
          </a:p>
          <a:p>
            <a:pPr lvl="1">
              <a:buFont typeface="Credit Suisse Type Light" pitchFamily="34" charset="0"/>
              <a:buChar char="–"/>
            </a:pPr>
            <a:r>
              <a:rPr lang="en-US" sz="2000" dirty="0" smtClean="0"/>
              <a:t>Distinct numeric representations</a:t>
            </a:r>
          </a:p>
          <a:p>
            <a:pPr lvl="1">
              <a:buFont typeface="Credit Suisse Type Light" pitchFamily="34" charset="0"/>
              <a:buChar char="–"/>
            </a:pPr>
            <a:r>
              <a:rPr lang="en-US" sz="2000" dirty="0" smtClean="0"/>
              <a:t>Include on Serialization</a:t>
            </a:r>
          </a:p>
        </p:txBody>
      </p:sp>
      <p:sp>
        <p:nvSpPr>
          <p:cNvPr id="7" name="Rechteck 6"/>
          <p:cNvSpPr/>
          <p:nvPr/>
        </p:nvSpPr>
        <p:spPr>
          <a:xfrm>
            <a:off x="467544" y="4644603"/>
            <a:ext cx="8534400" cy="14157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2000" b="1" dirty="0">
                <a:solidFill>
                  <a:srgbClr val="9D0E2D"/>
                </a:solidFill>
                <a:latin typeface="Nokia Sans Wide" pitchFamily="32" charset="0"/>
                <a:ea typeface="+mn-ea"/>
              </a:rPr>
              <a:t>By default </a:t>
            </a:r>
            <a:endParaRPr lang="en-US" sz="2000" b="1" dirty="0" smtClean="0">
              <a:solidFill>
                <a:srgbClr val="9D0E2D"/>
              </a:solidFill>
              <a:latin typeface="Nokia Sans Wide" pitchFamily="32" charset="0"/>
              <a:ea typeface="+mn-ea"/>
            </a:endParaRPr>
          </a:p>
          <a:p>
            <a:pPr marL="342900" indent="-342900" defTabSz="1385499" eaLnBrk="0" hangingPunct="0">
              <a:spcBef>
                <a:spcPct val="1500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9D0E2D"/>
                </a:solidFill>
                <a:latin typeface="Nokia Sans Wide" pitchFamily="32" charset="0"/>
                <a:ea typeface="+mn-ea"/>
              </a:rPr>
              <a:t>only </a:t>
            </a:r>
            <a:r>
              <a:rPr lang="en-US" sz="2000" b="1" dirty="0">
                <a:solidFill>
                  <a:srgbClr val="9D0E2D"/>
                </a:solidFill>
                <a:latin typeface="Nokia Sans Wide" pitchFamily="32" charset="0"/>
                <a:ea typeface="+mn-ea"/>
              </a:rPr>
              <a:t>internal rounding is applied </a:t>
            </a:r>
            <a:r>
              <a:rPr lang="en-US" sz="2000" b="1" dirty="0" smtClean="0">
                <a:solidFill>
                  <a:srgbClr val="9D0E2D"/>
                </a:solidFill>
                <a:latin typeface="Nokia Sans Wide" pitchFamily="32" charset="0"/>
                <a:ea typeface="+mn-ea"/>
              </a:rPr>
              <a:t>automatically.</a:t>
            </a:r>
          </a:p>
          <a:p>
            <a:pPr marL="342900" indent="-342900" defTabSz="1385499" eaLnBrk="0" hangingPunct="0">
              <a:spcBef>
                <a:spcPct val="1500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en-US" sz="2000" b="1" dirty="0">
                <a:solidFill>
                  <a:srgbClr val="9D0E2D"/>
                </a:solidFill>
                <a:latin typeface="Nokia Sans Wide" pitchFamily="32" charset="0"/>
              </a:rPr>
              <a:t>t</a:t>
            </a:r>
            <a:r>
              <a:rPr lang="en-US" sz="2000" b="1" dirty="0" smtClean="0">
                <a:solidFill>
                  <a:srgbClr val="9D0E2D"/>
                </a:solidFill>
                <a:latin typeface="Nokia Sans Wide" pitchFamily="32" charset="0"/>
                <a:ea typeface="+mn-ea"/>
              </a:rPr>
              <a:t>he </a:t>
            </a:r>
            <a:r>
              <a:rPr lang="en-US" sz="2000" b="1" dirty="0">
                <a:solidFill>
                  <a:srgbClr val="9D0E2D"/>
                </a:solidFill>
                <a:latin typeface="Nokia Sans Wide" pitchFamily="32" charset="0"/>
                <a:ea typeface="+mn-ea"/>
              </a:rPr>
              <a:t>precision/scale capabilities of an </a:t>
            </a:r>
            <a:r>
              <a:rPr lang="en-US" sz="2000" b="1" dirty="0">
                <a:solidFill>
                  <a:srgbClr val="9D0E2D"/>
                </a:solidFill>
                <a:latin typeface="Courier New" pitchFamily="49" charset="0"/>
                <a:ea typeface="+mn-ea"/>
                <a:cs typeface="Courier New" pitchFamily="49" charset="0"/>
              </a:rPr>
              <a:t>MonetaryAmount</a:t>
            </a:r>
            <a:r>
              <a:rPr lang="en-US" sz="2000" b="1" dirty="0">
                <a:solidFill>
                  <a:srgbClr val="9D0E2D"/>
                </a:solidFill>
                <a:latin typeface="Nokia Sans Wide" pitchFamily="32" charset="0"/>
                <a:ea typeface="+mn-ea"/>
              </a:rPr>
              <a:t> are inherited to its operational </a:t>
            </a:r>
            <a:r>
              <a:rPr lang="en-US" sz="2000" b="1" dirty="0" smtClean="0">
                <a:solidFill>
                  <a:srgbClr val="9D0E2D"/>
                </a:solidFill>
                <a:latin typeface="Nokia Sans Wide" pitchFamily="32" charset="0"/>
                <a:ea typeface="+mn-ea"/>
              </a:rPr>
              <a:t>results.</a:t>
            </a:r>
            <a:endParaRPr lang="en-US" sz="2000" b="1" dirty="0">
              <a:solidFill>
                <a:srgbClr val="9D0E2D"/>
              </a:solidFill>
              <a:latin typeface="Nokia Sans Wide" pitchFamily="32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624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Mixing </a:t>
            </a:r>
            <a:r>
              <a:rPr lang="it-IT" dirty="0" err="1" smtClean="0"/>
              <a:t>Numeric</a:t>
            </a:r>
            <a:r>
              <a:rPr lang="it-IT" dirty="0" smtClean="0"/>
              <a:t> </a:t>
            </a:r>
            <a:r>
              <a:rPr lang="it-IT" dirty="0" err="1" smtClean="0"/>
              <a:t>Representations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12" name="Inhaltsplatzhalter 2"/>
          <p:cNvSpPr txBox="1">
            <a:spLocks/>
          </p:cNvSpPr>
          <p:nvPr/>
        </p:nvSpPr>
        <p:spPr>
          <a:xfrm>
            <a:off x="250824" y="1412875"/>
            <a:ext cx="8640000" cy="48958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it-IT" sz="1400" smtClean="0"/>
              <a:t> </a:t>
            </a:r>
            <a:endParaRPr lang="it-IT" sz="1400" dirty="0"/>
          </a:p>
        </p:txBody>
      </p:sp>
      <p:sp>
        <p:nvSpPr>
          <p:cNvPr id="13" name="Text Placeholder 9"/>
          <p:cNvSpPr txBox="1">
            <a:spLocks/>
          </p:cNvSpPr>
          <p:nvPr/>
        </p:nvSpPr>
        <p:spPr>
          <a:xfrm>
            <a:off x="4785408" y="1881916"/>
            <a:ext cx="149350" cy="58993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Gill Sans (Body)"/>
                <a:ea typeface="+mn-ea"/>
                <a:cs typeface="Helvetica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800" smtClean="0"/>
              <a:t> </a:t>
            </a:r>
            <a:endParaRPr lang="en-US" sz="2800" dirty="0"/>
          </a:p>
        </p:txBody>
      </p:sp>
      <p:sp>
        <p:nvSpPr>
          <p:cNvPr id="14" name="Ellipse 13"/>
          <p:cNvSpPr/>
          <p:nvPr/>
        </p:nvSpPr>
        <p:spPr>
          <a:xfrm>
            <a:off x="85898" y="2227556"/>
            <a:ext cx="5324302" cy="685800"/>
          </a:xfrm>
          <a:prstGeom prst="ellipse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00">
              <a:solidFill>
                <a:schemeClr val="tx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45917" y="2670011"/>
            <a:ext cx="85905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rgbClr val="91867E"/>
              </a:buClr>
            </a:pPr>
            <a:endParaRPr lang="de-CH" dirty="0"/>
          </a:p>
          <a:p>
            <a:pPr>
              <a:buClr>
                <a:srgbClr val="91867E"/>
              </a:buClr>
            </a:pPr>
            <a:endParaRPr lang="en-US" dirty="0"/>
          </a:p>
          <a:p>
            <a:pPr>
              <a:buClr>
                <a:srgbClr val="91867E"/>
              </a:buClr>
            </a:pPr>
            <a:r>
              <a:rPr lang="en-US" dirty="0" smtClean="0"/>
              <a:t>Mechanism applies similarly for operation chaining</a:t>
            </a:r>
            <a:endParaRPr lang="en-US" dirty="0"/>
          </a:p>
        </p:txBody>
      </p:sp>
      <p:sp>
        <p:nvSpPr>
          <p:cNvPr id="16" name="Rectangle 8"/>
          <p:cNvSpPr/>
          <p:nvPr/>
        </p:nvSpPr>
        <p:spPr>
          <a:xfrm>
            <a:off x="323528" y="1593323"/>
            <a:ext cx="8138740" cy="1475637"/>
          </a:xfrm>
          <a:prstGeom prst="rect">
            <a:avLst/>
          </a:prstGeom>
        </p:spPr>
        <p:txBody>
          <a:bodyPr wrap="square" lIns="138533" tIns="69267" rIns="138533" bIns="69267">
            <a:spAutoFit/>
          </a:bodyPr>
          <a:lstStyle/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Money amt1 =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Money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.of(“CHF”, 10.23d);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4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IntegralMoney 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amt2 =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IntegralMoney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.of(“CHF”, 123456789);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4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MonetaryAmount 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result = amt1.add(amt2);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4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lang="de-CH" sz="1400" dirty="0">
                <a:solidFill>
                  <a:srgbClr val="C00000"/>
                </a:solidFill>
                <a:latin typeface="Courier New" pitchFamily="49" charset="0"/>
                <a:ea typeface="+mn-ea"/>
                <a:cs typeface="Courier New" pitchFamily="49" charset="0"/>
              </a:rPr>
              <a:t>// returns </a:t>
            </a:r>
            <a:r>
              <a:rPr lang="en-US" sz="1400" dirty="0" smtClean="0">
                <a:solidFill>
                  <a:srgbClr val="C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Money instance</a:t>
            </a:r>
            <a:r>
              <a:rPr lang="en-US" sz="1400" dirty="0">
                <a:solidFill>
                  <a:srgbClr val="C00000"/>
                </a:solidFill>
                <a:latin typeface="Courier New" pitchFamily="49" charset="0"/>
                <a:ea typeface="+mn-ea"/>
                <a:cs typeface="Courier New" pitchFamily="49" charset="0"/>
              </a:rPr>
              <a:t>, since its the class on which 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400" dirty="0">
                <a:solidFill>
                  <a:srgbClr val="C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 // add() was called.</a:t>
            </a:r>
          </a:p>
        </p:txBody>
      </p:sp>
      <p:sp>
        <p:nvSpPr>
          <p:cNvPr id="17" name="Rectangle 12"/>
          <p:cNvSpPr/>
          <p:nvPr/>
        </p:nvSpPr>
        <p:spPr>
          <a:xfrm>
            <a:off x="395536" y="3607193"/>
            <a:ext cx="7977950" cy="2702127"/>
          </a:xfrm>
          <a:prstGeom prst="rect">
            <a:avLst/>
          </a:prstGeom>
        </p:spPr>
        <p:txBody>
          <a:bodyPr wrap="square" lIns="138533" tIns="69267" rIns="138533" bIns="69267">
            <a:spAutoFit/>
          </a:bodyPr>
          <a:lstStyle/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Money amt1 = 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…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;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IntegralMoney amt2 = 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…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;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CurrencyConversion conversion = …;</a:t>
            </a:r>
            <a:endParaRPr lang="en-US" sz="1600" dirty="0">
              <a:solidFill>
                <a:srgbClr val="0000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6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MonetaryAmount 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result = amt1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            .add(amt2)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            .multiply(2)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            </a:t>
            </a:r>
            <a:r>
              <a:rPr lang="de-CH" sz="16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.</a:t>
            </a:r>
            <a:r>
              <a:rPr lang="de-CH" sz="16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with(conversion</a:t>
            </a:r>
            <a:r>
              <a:rPr lang="de-CH" sz="16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)</a:t>
            </a:r>
            <a:endParaRPr lang="en-US" sz="1600" dirty="0">
              <a:solidFill>
                <a:srgbClr val="0000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            </a:t>
            </a:r>
            <a:r>
              <a:rPr lang="en-US" sz="16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.</a:t>
            </a:r>
            <a:r>
              <a:rPr lang="en-US" sz="16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round(MoneyRounding.of</a:t>
            </a:r>
            <a:r>
              <a:rPr lang="en-US" sz="16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());</a:t>
            </a:r>
            <a:endParaRPr lang="en-US" sz="1600" dirty="0">
              <a:solidFill>
                <a:srgbClr val="000000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45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Rounding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95536" y="1628800"/>
            <a:ext cx="8640000" cy="4895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External Rounding and Formatting Rounding can be implemented in many ways, depending on the use cases</a:t>
            </a:r>
          </a:p>
          <a:p>
            <a:r>
              <a:rPr lang="en-US" sz="1800" dirty="0" smtClean="0"/>
              <a:t>Rounding is modeled as a </a:t>
            </a:r>
            <a:r>
              <a:rPr lang="de-CH" sz="1800" dirty="0" err="1" smtClean="0">
                <a:latin typeface="Courier New" pitchFamily="49" charset="0"/>
                <a:cs typeface="Courier New" pitchFamily="49" charset="0"/>
              </a:rPr>
              <a:t>MonetaryOperator</a:t>
            </a:r>
            <a:endParaRPr lang="it-IT" sz="1800" dirty="0" smtClean="0"/>
          </a:p>
          <a:p>
            <a:pPr>
              <a:buFont typeface="Arial" pitchFamily="34" charset="0"/>
              <a:buChar char="•"/>
            </a:pPr>
            <a:endParaRPr lang="it-IT" sz="1600" dirty="0" smtClean="0"/>
          </a:p>
          <a:p>
            <a:pPr>
              <a:buFont typeface="Arial" pitchFamily="34" charset="0"/>
              <a:buChar char="•"/>
            </a:pPr>
            <a:endParaRPr lang="it-IT" sz="1600" dirty="0" smtClean="0"/>
          </a:p>
          <a:p>
            <a:pPr marL="14287" lvl="1" indent="0">
              <a:buFont typeface="Arial"/>
              <a:buNone/>
            </a:pPr>
            <a:endParaRPr lang="en-US" sz="1800" dirty="0"/>
          </a:p>
          <a:p>
            <a:pPr marL="14287" lvl="1" indent="0">
              <a:buFont typeface="Arial"/>
              <a:buNone/>
            </a:pPr>
            <a:r>
              <a:rPr lang="en-US" sz="1800" dirty="0" smtClean="0"/>
              <a:t>Example for non standard-rounding Argentina:</a:t>
            </a:r>
          </a:p>
          <a:p>
            <a:pPr marL="400050" lvl="2" indent="-400050"/>
            <a:r>
              <a:rPr lang="en-US" sz="1400" dirty="0" smtClean="0"/>
              <a:t>If the third digit is 2 or less, change it to 0</a:t>
            </a:r>
            <a:br>
              <a:rPr lang="en-US" sz="1400" dirty="0" smtClean="0"/>
            </a:br>
            <a:r>
              <a:rPr lang="en-US" sz="1400" dirty="0" smtClean="0"/>
              <a:t>or drop it.</a:t>
            </a:r>
          </a:p>
          <a:p>
            <a:pPr marL="400050" lvl="2" indent="-400050"/>
            <a:r>
              <a:rPr lang="en-US" sz="1400" dirty="0" smtClean="0"/>
              <a:t>If the third digit is between 3 and 7,</a:t>
            </a:r>
            <a:br>
              <a:rPr lang="en-US" sz="1400" dirty="0" smtClean="0"/>
            </a:br>
            <a:r>
              <a:rPr lang="en-US" sz="1400" dirty="0" smtClean="0"/>
              <a:t>change it to 5.</a:t>
            </a:r>
          </a:p>
          <a:p>
            <a:pPr marL="400050" lvl="2" indent="-400050"/>
            <a:r>
              <a:rPr lang="en-US" sz="1400" dirty="0" smtClean="0"/>
              <a:t>If the third digit is 8 or more, add one to</a:t>
            </a:r>
            <a:br>
              <a:rPr lang="en-US" sz="1400" dirty="0" smtClean="0"/>
            </a:br>
            <a:r>
              <a:rPr lang="en-US" sz="1400" dirty="0" smtClean="0"/>
              <a:t>the second digit and drop the third digit or</a:t>
            </a:r>
            <a:br>
              <a:rPr lang="en-US" sz="1400" dirty="0" smtClean="0"/>
            </a:br>
            <a:r>
              <a:rPr lang="en-US" sz="1400" dirty="0" smtClean="0"/>
              <a:t>change it to 0.</a:t>
            </a:r>
          </a:p>
          <a:p>
            <a:pPr>
              <a:buFont typeface="Arial" pitchFamily="34" charset="0"/>
              <a:buChar char="•"/>
            </a:pPr>
            <a:endParaRPr lang="it-IT" sz="1800" dirty="0" smtClean="0"/>
          </a:p>
          <a:p>
            <a:pPr>
              <a:buFont typeface="Wingdings" pitchFamily="2" charset="2"/>
              <a:buChar char="§"/>
            </a:pPr>
            <a:endParaRPr lang="de-CH" dirty="0" smtClean="0"/>
          </a:p>
        </p:txBody>
      </p:sp>
      <p:graphicFrame>
        <p:nvGraphicFramePr>
          <p:cNvPr id="7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201604"/>
              </p:ext>
            </p:extLst>
          </p:nvPr>
        </p:nvGraphicFramePr>
        <p:xfrm>
          <a:off x="4557464" y="3967140"/>
          <a:ext cx="4175972" cy="15500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4000"/>
                <a:gridCol w="830029"/>
                <a:gridCol w="2481943"/>
              </a:tblGrid>
              <a:tr h="349034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Original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Rounded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Remark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64332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123.452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123.45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3. digit &lt;3  -&gt; round down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4332">
                <a:tc>
                  <a:txBody>
                    <a:bodyPr/>
                    <a:lstStyle/>
                    <a:p>
                      <a:r>
                        <a:rPr lang="de-AT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123.456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123.455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3&lt;= 3. digit &lt;=7  -&gt; change to 5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4332">
                <a:tc>
                  <a:txBody>
                    <a:bodyPr/>
                    <a:lstStyle/>
                    <a:p>
                      <a:r>
                        <a:rPr lang="de-AT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123.459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123.46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digit &gt;=8  -&gt; round up</a:t>
                      </a:r>
                      <a:endParaRPr lang="en-US" sz="1200" noProof="0" dirty="0"/>
                    </a:p>
                  </a:txBody>
                  <a:tcPr marL="91441" marR="91441" marT="45668" marB="4566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hteck 7"/>
          <p:cNvSpPr/>
          <p:nvPr/>
        </p:nvSpPr>
        <p:spPr>
          <a:xfrm>
            <a:off x="6310064" y="2420888"/>
            <a:ext cx="243840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b="1" dirty="0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Implementation: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MoneyRounding</a:t>
            </a:r>
            <a:endParaRPr lang="de-CH" dirty="0">
              <a:solidFill>
                <a:srgbClr val="9EC0D9">
                  <a:lumMod val="75000"/>
                </a:srgbClr>
              </a:solidFill>
              <a:latin typeface="Nokia Sans Wide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69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Rounding</a:t>
            </a:r>
            <a:r>
              <a:rPr lang="it-IT" dirty="0" smtClean="0"/>
              <a:t> - </a:t>
            </a:r>
            <a:r>
              <a:rPr lang="it-IT" dirty="0" err="1" smtClean="0"/>
              <a:t>Usage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435619" y="1857400"/>
            <a:ext cx="304800" cy="39339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CH" smtClean="0"/>
              <a:t> </a:t>
            </a:r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443809" y="1412776"/>
            <a:ext cx="8512819" cy="44535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endParaRPr lang="de-CH" b="1" dirty="0" smtClean="0">
              <a:latin typeface="+mj-lt"/>
              <a:ea typeface="+mn-ea"/>
              <a:cs typeface="+mn-cs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b="1" dirty="0" smtClean="0">
                <a:latin typeface="+mj-lt"/>
                <a:ea typeface="+mn-ea"/>
                <a:cs typeface="+mn-cs"/>
              </a:rPr>
              <a:t>Round </a:t>
            </a:r>
            <a:r>
              <a:rPr lang="de-CH" b="1" dirty="0" err="1">
                <a:latin typeface="+mj-lt"/>
                <a:ea typeface="+mn-ea"/>
                <a:cs typeface="+mn-cs"/>
              </a:rPr>
              <a:t>amount</a:t>
            </a:r>
            <a:r>
              <a:rPr lang="de-CH" b="1" dirty="0">
                <a:latin typeface="+mj-lt"/>
                <a:ea typeface="+mn-ea"/>
                <a:cs typeface="+mn-cs"/>
              </a:rPr>
              <a:t> </a:t>
            </a:r>
            <a:r>
              <a:rPr lang="de-CH" b="1" dirty="0" err="1">
                <a:latin typeface="+mj-lt"/>
                <a:ea typeface="+mn-ea"/>
                <a:cs typeface="+mn-cs"/>
              </a:rPr>
              <a:t>based</a:t>
            </a:r>
            <a:r>
              <a:rPr lang="de-CH" b="1" dirty="0">
                <a:latin typeface="+mj-lt"/>
                <a:ea typeface="+mn-ea"/>
                <a:cs typeface="+mn-cs"/>
              </a:rPr>
              <a:t> on </a:t>
            </a:r>
            <a:r>
              <a:rPr lang="de-CH" b="1" dirty="0" err="1">
                <a:latin typeface="+mj-lt"/>
                <a:ea typeface="+mn-ea"/>
                <a:cs typeface="+mn-cs"/>
              </a:rPr>
              <a:t>its</a:t>
            </a:r>
            <a:r>
              <a:rPr lang="de-CH" b="1" dirty="0">
                <a:latin typeface="+mj-lt"/>
                <a:ea typeface="+mn-ea"/>
                <a:cs typeface="+mn-cs"/>
              </a:rPr>
              <a:t> </a:t>
            </a:r>
            <a:r>
              <a:rPr lang="de-CH" b="1" dirty="0" err="1">
                <a:latin typeface="+mj-lt"/>
                <a:ea typeface="+mn-ea"/>
                <a:cs typeface="+mn-cs"/>
              </a:rPr>
              <a:t>currency</a:t>
            </a:r>
            <a:r>
              <a:rPr lang="de-CH" b="1" dirty="0">
                <a:latin typeface="+mj-lt"/>
                <a:ea typeface="+mn-ea"/>
                <a:cs typeface="+mn-cs"/>
              </a:rPr>
              <a:t> (</a:t>
            </a:r>
            <a:r>
              <a:rPr lang="de-CH" b="1" dirty="0" err="1">
                <a:latin typeface="+mj-lt"/>
                <a:ea typeface="+mn-ea"/>
                <a:cs typeface="+mn-cs"/>
              </a:rPr>
              <a:t>defaultFractionUnits</a:t>
            </a:r>
            <a:r>
              <a:rPr lang="de-CH" b="1" dirty="0" smtClean="0">
                <a:latin typeface="+mj-lt"/>
                <a:ea typeface="+mn-ea"/>
                <a:cs typeface="+mn-cs"/>
              </a:rPr>
              <a:t>):</a:t>
            </a:r>
            <a:endParaRPr lang="de-CH" b="1" dirty="0">
              <a:latin typeface="+mj-lt"/>
              <a:ea typeface="+mn-ea"/>
              <a:cs typeface="+mn-cs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endParaRPr lang="de-CH" sz="1400" dirty="0">
              <a:solidFill>
                <a:srgbClr val="3F5FBF"/>
              </a:solidFill>
              <a:latin typeface="Courier New"/>
              <a:ea typeface="+mn-ea"/>
              <a:cs typeface="+mn-cs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400" dirty="0" err="1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MonetaryAmount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 amount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 = …;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/>
            </a:r>
            <a:br>
              <a:rPr lang="de-CH" sz="1400" dirty="0">
                <a:solidFill>
                  <a:srgbClr val="000000"/>
                </a:solidFill>
                <a:latin typeface="Courier New"/>
              </a:rPr>
            </a:br>
            <a:endParaRPr lang="en-US" sz="1400" dirty="0" smtClean="0">
              <a:solidFill>
                <a:srgbClr val="000000"/>
              </a:solidFill>
              <a:latin typeface="Courier New"/>
              <a:ea typeface="+mn-ea"/>
              <a:cs typeface="+mn-cs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400" dirty="0" err="1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MoneyRounding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rounding = </a:t>
            </a:r>
            <a:r>
              <a:rPr lang="en-US" sz="1400" dirty="0" err="1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MoneyRounding.of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(“</a:t>
            </a:r>
            <a:r>
              <a:rPr lang="en-US" sz="1400" dirty="0" err="1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MyRounding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”);</a:t>
            </a:r>
            <a:endParaRPr lang="en-US" sz="1400" dirty="0">
              <a:solidFill>
                <a:srgbClr val="000000"/>
              </a:solidFill>
              <a:latin typeface="Courier New"/>
              <a:ea typeface="+mn-ea"/>
              <a:cs typeface="+mn-cs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400" dirty="0" err="1">
                <a:solidFill>
                  <a:srgbClr val="000000"/>
                </a:solidFill>
                <a:latin typeface="Courier New"/>
              </a:rPr>
              <a:t>MonetaryAmount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</a:rPr>
              <a:t>rounded = </a:t>
            </a:r>
            <a:r>
              <a:rPr lang="de-CH" sz="1400" dirty="0" err="1" smtClean="0">
                <a:latin typeface="Courier New"/>
                <a:ea typeface="+mn-ea"/>
                <a:cs typeface="+mn-cs"/>
              </a:rPr>
              <a:t>amount.with</a:t>
            </a:r>
            <a:r>
              <a:rPr lang="de-CH" sz="1400" dirty="0" smtClean="0">
                <a:latin typeface="Courier New"/>
                <a:ea typeface="+mn-ea"/>
                <a:cs typeface="+mn-cs"/>
              </a:rPr>
              <a:t>(</a:t>
            </a:r>
            <a:r>
              <a:rPr lang="de-CH" sz="1400" dirty="0" err="1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rounding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);</a:t>
            </a:r>
            <a:endParaRPr lang="de-CH" sz="1400" dirty="0">
              <a:solidFill>
                <a:srgbClr val="000000"/>
              </a:solidFill>
              <a:latin typeface="Courier New"/>
              <a:ea typeface="+mn-ea"/>
              <a:cs typeface="+mn-cs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endParaRPr lang="de-CH" sz="1400" dirty="0">
              <a:solidFill>
                <a:srgbClr val="000000"/>
              </a:solidFill>
              <a:latin typeface="Courier New"/>
              <a:ea typeface="+mn-ea"/>
              <a:cs typeface="+mn-cs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b="1" dirty="0" smtClean="0">
                <a:latin typeface="+mj-lt"/>
              </a:rPr>
              <a:t>More </a:t>
            </a:r>
            <a:r>
              <a:rPr lang="de-CH" b="1" dirty="0" err="1" smtClean="0">
                <a:latin typeface="+mj-lt"/>
              </a:rPr>
              <a:t>complex</a:t>
            </a:r>
            <a:r>
              <a:rPr lang="de-CH" b="1" dirty="0" smtClean="0">
                <a:latin typeface="+mj-lt"/>
              </a:rPr>
              <a:t> </a:t>
            </a:r>
            <a:r>
              <a:rPr lang="de-CH" b="1" dirty="0" err="1" smtClean="0">
                <a:latin typeface="+mj-lt"/>
              </a:rPr>
              <a:t>example</a:t>
            </a:r>
            <a:r>
              <a:rPr lang="de-CH" b="1" dirty="0">
                <a:latin typeface="+mj-lt"/>
              </a:rPr>
              <a:t> </a:t>
            </a:r>
            <a:r>
              <a:rPr lang="de-CH" b="1" dirty="0" smtClean="0">
                <a:latin typeface="+mj-lt"/>
              </a:rPr>
              <a:t>also </a:t>
            </a:r>
            <a:r>
              <a:rPr lang="de-CH" b="1" dirty="0" err="1" smtClean="0">
                <a:latin typeface="+mj-lt"/>
              </a:rPr>
              <a:t>including</a:t>
            </a:r>
            <a:r>
              <a:rPr lang="de-CH" b="1" dirty="0" smtClean="0">
                <a:latin typeface="+mj-lt"/>
              </a:rPr>
              <a:t> </a:t>
            </a:r>
            <a:r>
              <a:rPr lang="de-CH" b="1" dirty="0" err="1" smtClean="0">
                <a:latin typeface="+mj-lt"/>
              </a:rPr>
              <a:t>conversion</a:t>
            </a:r>
            <a:r>
              <a:rPr lang="de-CH" b="1" dirty="0" smtClean="0">
                <a:latin typeface="+mj-lt"/>
              </a:rPr>
              <a:t>:</a:t>
            </a:r>
            <a:endParaRPr lang="de-CH" b="1" dirty="0">
              <a:latin typeface="+mj-lt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endParaRPr lang="en-US" sz="1400" dirty="0" smtClean="0">
              <a:solidFill>
                <a:srgbClr val="000000"/>
              </a:solidFill>
              <a:latin typeface="Courier New"/>
              <a:ea typeface="+mn-ea"/>
              <a:cs typeface="+mn-cs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400" dirty="0" err="1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MonetaryAmount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 amount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…;</a:t>
            </a:r>
            <a:br>
              <a:rPr lang="de-CH" sz="1400" dirty="0" smtClean="0">
                <a:solidFill>
                  <a:srgbClr val="000000"/>
                </a:solidFill>
                <a:latin typeface="Courier New"/>
              </a:rPr>
            </a:br>
            <a:r>
              <a:rPr lang="en-US" sz="1400" dirty="0" err="1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CurrencyConversion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 conversion</a:t>
            </a:r>
            <a:r>
              <a:rPr lang="de-CH" sz="14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</a:rPr>
              <a:t>= …;</a:t>
            </a:r>
            <a:endParaRPr lang="en-US" sz="1400" dirty="0">
              <a:solidFill>
                <a:srgbClr val="000000"/>
              </a:solidFill>
              <a:latin typeface="Courier New"/>
              <a:ea typeface="+mn-ea"/>
              <a:cs typeface="+mn-cs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400" dirty="0" err="1">
                <a:solidFill>
                  <a:srgbClr val="000000"/>
                </a:solidFill>
                <a:latin typeface="Courier New"/>
              </a:rPr>
              <a:t>MonetaryAmount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urier New"/>
              </a:rPr>
              <a:t>result =</a:t>
            </a:r>
            <a:br>
              <a:rPr lang="en-US" sz="1400" dirty="0" smtClean="0">
                <a:solidFill>
                  <a:srgbClr val="000000"/>
                </a:solidFill>
                <a:latin typeface="Courier New"/>
              </a:rPr>
            </a:br>
            <a:r>
              <a:rPr lang="en-US" sz="1400" dirty="0" smtClean="0">
                <a:solidFill>
                  <a:srgbClr val="000000"/>
                </a:solidFill>
                <a:latin typeface="Courier New"/>
              </a:rPr>
              <a:t>                   </a:t>
            </a:r>
            <a:r>
              <a:rPr lang="de-CH" sz="1400" dirty="0" err="1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amount.divide</a:t>
            </a:r>
            <a:r>
              <a:rPr lang="de-CH" sz="1400" dirty="0" smtClean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(2</a:t>
            </a:r>
            <a:r>
              <a:rPr lang="de-CH" sz="1400" dirty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).</a:t>
            </a:r>
            <a:r>
              <a:rPr lang="de-CH" sz="1400" dirty="0" err="1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with</a:t>
            </a:r>
            <a:r>
              <a:rPr lang="de-CH" sz="1400" dirty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(</a:t>
            </a:r>
            <a:r>
              <a:rPr lang="de-CH" sz="1400" dirty="0" err="1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conversion</a:t>
            </a:r>
            <a:r>
              <a:rPr lang="de-CH" sz="1400" dirty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).</a:t>
            </a:r>
            <a:r>
              <a:rPr lang="de-CH" sz="1400" dirty="0" err="1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with</a:t>
            </a:r>
            <a:r>
              <a:rPr lang="de-CH" sz="1400" dirty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MoneyRounding.of</a:t>
            </a:r>
            <a:r>
              <a:rPr lang="en-US" sz="1400" dirty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()</a:t>
            </a:r>
            <a:r>
              <a:rPr lang="de-CH" sz="1400" dirty="0">
                <a:solidFill>
                  <a:srgbClr val="000000"/>
                </a:solidFill>
                <a:latin typeface="Courier New"/>
                <a:ea typeface="+mn-ea"/>
                <a:cs typeface="+mn-cs"/>
              </a:rPr>
              <a:t>);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endParaRPr lang="de-CH" sz="1400" dirty="0">
              <a:solidFill>
                <a:srgbClr val="000000"/>
              </a:solidFill>
              <a:latin typeface="Nokia Sans Wide" pitchFamily="32" charset="0"/>
              <a:ea typeface="+mn-ea"/>
              <a:cs typeface="+mn-cs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endParaRPr lang="de-CH" sz="1400" dirty="0">
              <a:solidFill>
                <a:srgbClr val="000000"/>
              </a:solidFill>
              <a:latin typeface="Nokia Sans Wide" pitchFamily="3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81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Formatting</a:t>
            </a:r>
            <a:r>
              <a:rPr lang="it-IT" dirty="0" smtClean="0"/>
              <a:t> and </a:t>
            </a:r>
            <a:r>
              <a:rPr lang="it-IT" dirty="0" err="1" smtClean="0"/>
              <a:t>Parsing</a:t>
            </a:r>
            <a:r>
              <a:rPr lang="it-IT" dirty="0" smtClean="0"/>
              <a:t> – </a:t>
            </a:r>
            <a:r>
              <a:rPr lang="it-IT" dirty="0" err="1" smtClean="0">
                <a:latin typeface="Courier New" pitchFamily="49" charset="0"/>
                <a:cs typeface="Courier New" pitchFamily="49" charset="0"/>
              </a:rPr>
              <a:t>javax.money.format</a:t>
            </a:r>
            <a:endParaRPr lang="it-IT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pic>
        <p:nvPicPr>
          <p:cNvPr id="6" name="Picture 5" descr="ZZ2C70CF9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211" y="1750943"/>
            <a:ext cx="71151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200" y="4075833"/>
            <a:ext cx="4438835" cy="143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64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Formatting</a:t>
            </a:r>
            <a:r>
              <a:rPr lang="it-IT" dirty="0" smtClean="0"/>
              <a:t> and </a:t>
            </a:r>
            <a:r>
              <a:rPr lang="it-IT" dirty="0" err="1" smtClean="0"/>
              <a:t>Parsing</a:t>
            </a:r>
            <a:r>
              <a:rPr lang="it-IT" dirty="0" smtClean="0"/>
              <a:t> - </a:t>
            </a:r>
            <a:r>
              <a:rPr lang="it-IT" dirty="0" err="1" smtClean="0"/>
              <a:t>Challenges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95536" y="1352550"/>
            <a:ext cx="8640000" cy="4895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cs typeface="Arial" pitchFamily="34" charset="0"/>
              </a:rPr>
              <a:t>Multiple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Locale</a:t>
            </a:r>
            <a:r>
              <a:rPr lang="en-US" sz="1800" dirty="0" smtClean="0">
                <a:cs typeface="Arial" pitchFamily="34" charset="0"/>
              </a:rPr>
              <a:t> instances for Translation, Dates, Time, Numbers, Currencies</a:t>
            </a:r>
          </a:p>
          <a:p>
            <a:r>
              <a:rPr lang="en-US" sz="1800" dirty="0" smtClean="0">
                <a:cs typeface="Arial" pitchFamily="34" charset="0"/>
              </a:rPr>
              <a:t>Additional parameters, e.g. Currency Placement, Rounding, Lenient Fractions, Min, Max etc.</a:t>
            </a:r>
          </a:p>
          <a:p>
            <a:r>
              <a:rPr lang="en-US" sz="1800" dirty="0" smtClean="0">
                <a:cs typeface="Arial" pitchFamily="34" charset="0"/>
              </a:rPr>
              <a:t>Natural language support for non-decimal valuations for example</a:t>
            </a:r>
          </a:p>
          <a:p>
            <a:pPr lvl="1"/>
            <a:r>
              <a:rPr lang="en-US" sz="1600" dirty="0" smtClean="0">
                <a:cs typeface="Arial" pitchFamily="34" charset="0"/>
              </a:rPr>
              <a:t>Lakhs, </a:t>
            </a:r>
            <a:r>
              <a:rPr lang="en-US" sz="1600" dirty="0" err="1" smtClean="0">
                <a:cs typeface="Arial" pitchFamily="34" charset="0"/>
              </a:rPr>
              <a:t>Crores</a:t>
            </a:r>
            <a:r>
              <a:rPr lang="en-US" sz="1600" dirty="0" smtClean="0">
                <a:cs typeface="Arial" pitchFamily="34" charset="0"/>
              </a:rPr>
              <a:t> (1 Lakh = 100,000, 1 </a:t>
            </a:r>
            <a:r>
              <a:rPr lang="en-US" sz="1600" dirty="0" err="1" smtClean="0">
                <a:cs typeface="Arial" pitchFamily="34" charset="0"/>
              </a:rPr>
              <a:t>Crore</a:t>
            </a:r>
            <a:r>
              <a:rPr lang="en-US" sz="1600" dirty="0" smtClean="0">
                <a:cs typeface="Arial" pitchFamily="34" charset="0"/>
              </a:rPr>
              <a:t> = 100 Lakh)</a:t>
            </a:r>
          </a:p>
          <a:p>
            <a:pPr lvl="1"/>
            <a:r>
              <a:rPr lang="en-US" sz="1600" dirty="0" smtClean="0">
                <a:cs typeface="Arial" pitchFamily="34" charset="0"/>
              </a:rPr>
              <a:t>INR 12,34,56,000.21 is written</a:t>
            </a:r>
            <a:br>
              <a:rPr lang="en-US" sz="1600" dirty="0" smtClean="0">
                <a:cs typeface="Arial" pitchFamily="34" charset="0"/>
              </a:rPr>
            </a:br>
            <a:r>
              <a:rPr lang="en-US" sz="1600" dirty="0" smtClean="0">
                <a:cs typeface="Arial" pitchFamily="34" charset="0"/>
              </a:rPr>
              <a:t>12 </a:t>
            </a:r>
            <a:r>
              <a:rPr lang="en-US" sz="1600" dirty="0" err="1" smtClean="0">
                <a:cs typeface="Arial" pitchFamily="34" charset="0"/>
              </a:rPr>
              <a:t>Crore</a:t>
            </a:r>
            <a:r>
              <a:rPr lang="en-US" sz="1600" dirty="0" smtClean="0">
                <a:cs typeface="Arial" pitchFamily="34" charset="0"/>
              </a:rPr>
              <a:t>, 34 Lakh, 56 Thousand </a:t>
            </a:r>
            <a:br>
              <a:rPr lang="en-US" sz="1600" dirty="0" smtClean="0">
                <a:cs typeface="Arial" pitchFamily="34" charset="0"/>
              </a:rPr>
            </a:br>
            <a:r>
              <a:rPr lang="en-US" sz="1600" dirty="0" smtClean="0">
                <a:cs typeface="Arial" pitchFamily="34" charset="0"/>
              </a:rPr>
              <a:t>Rupees and 21 </a:t>
            </a:r>
            <a:r>
              <a:rPr lang="en-US" sz="1600" dirty="0" err="1" smtClean="0">
                <a:cs typeface="Arial" pitchFamily="34" charset="0"/>
              </a:rPr>
              <a:t>Paise</a:t>
            </a:r>
            <a:endParaRPr lang="en-US" sz="1600" dirty="0" smtClean="0">
              <a:cs typeface="Arial" pitchFamily="34" charset="0"/>
            </a:endParaRPr>
          </a:p>
          <a:p>
            <a:r>
              <a:rPr lang="en-US" sz="1800" dirty="0" smtClean="0">
                <a:cs typeface="Arial" pitchFamily="34" charset="0"/>
              </a:rPr>
              <a:t>How handle different formatting </a:t>
            </a:r>
            <a:br>
              <a:rPr lang="en-US" sz="1800" dirty="0" smtClean="0">
                <a:cs typeface="Arial" pitchFamily="34" charset="0"/>
              </a:rPr>
            </a:br>
            <a:r>
              <a:rPr lang="en-US" sz="1800" dirty="0" smtClean="0">
                <a:cs typeface="Arial" pitchFamily="34" charset="0"/>
              </a:rPr>
              <a:t>styles?</a:t>
            </a:r>
            <a:endParaRPr lang="en-US" sz="1800" dirty="0">
              <a:cs typeface="Arial" pitchFamily="34" charset="0"/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670629" y="4653136"/>
            <a:ext cx="3764136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sz="1600" b="1" dirty="0" err="1" smtClean="0">
                <a:solidFill>
                  <a:srgbClr val="9D0E2D"/>
                </a:solidFill>
                <a:latin typeface="Gill Sans (Body)"/>
              </a:rPr>
              <a:t>LocalizationStyle</a:t>
            </a:r>
            <a:endParaRPr lang="it-IT" sz="1600" b="1" dirty="0" smtClean="0">
              <a:solidFill>
                <a:srgbClr val="9D0E2D"/>
              </a:solidFill>
              <a:latin typeface="Gill Sans (Body)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it-IT" sz="1600" b="1" dirty="0" err="1" smtClean="0">
                <a:solidFill>
                  <a:srgbClr val="9D0E2D"/>
                </a:solidFill>
                <a:latin typeface="Gill Sans (Body)"/>
              </a:rPr>
              <a:t>ItemFormat</a:t>
            </a:r>
            <a:endParaRPr lang="it-IT" sz="1600" b="1" dirty="0" smtClean="0">
              <a:solidFill>
                <a:srgbClr val="9D0E2D"/>
              </a:solidFill>
              <a:latin typeface="Gill Sans (Body)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it-IT" sz="1600" b="1" dirty="0" err="1" smtClean="0">
                <a:solidFill>
                  <a:srgbClr val="9D0E2D"/>
                </a:solidFill>
                <a:latin typeface="Gill Sans (Body)"/>
              </a:rPr>
              <a:t>ItemFormatBuilder</a:t>
            </a:r>
            <a:endParaRPr lang="it-IT" sz="1600" b="1" dirty="0" smtClean="0">
              <a:solidFill>
                <a:srgbClr val="9D0E2D"/>
              </a:solidFill>
              <a:latin typeface="Gill Sans (Body)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it-IT" sz="1600" b="1" dirty="0" err="1" smtClean="0">
                <a:solidFill>
                  <a:srgbClr val="9D0E2D"/>
                </a:solidFill>
                <a:latin typeface="Gill Sans (Body)"/>
              </a:rPr>
              <a:t>MonetaryFormats</a:t>
            </a:r>
            <a:r>
              <a:rPr lang="it-IT" sz="1600" b="1" dirty="0" smtClean="0">
                <a:solidFill>
                  <a:srgbClr val="9D0E2D"/>
                </a:solidFill>
                <a:latin typeface="Gill Sans (Body)"/>
              </a:rPr>
              <a:t> Singleton</a:t>
            </a:r>
            <a:endParaRPr lang="it-IT" sz="1600" b="1" dirty="0">
              <a:solidFill>
                <a:srgbClr val="9D0E2D"/>
              </a:solidFill>
              <a:latin typeface="Gill Sans (Body)"/>
            </a:endParaRPr>
          </a:p>
        </p:txBody>
      </p:sp>
      <p:grpSp>
        <p:nvGrpSpPr>
          <p:cNvPr id="8" name="Group 15"/>
          <p:cNvGrpSpPr/>
          <p:nvPr/>
        </p:nvGrpSpPr>
        <p:grpSpPr>
          <a:xfrm>
            <a:off x="4644008" y="3212976"/>
            <a:ext cx="4118674" cy="2939534"/>
            <a:chOff x="362803" y="1524000"/>
            <a:chExt cx="4437797" cy="2939534"/>
          </a:xfrm>
        </p:grpSpPr>
        <p:sp>
          <p:nvSpPr>
            <p:cNvPr id="9" name="Rectangle 17"/>
            <p:cNvSpPr/>
            <p:nvPr/>
          </p:nvSpPr>
          <p:spPr>
            <a:xfrm>
              <a:off x="362803" y="1524000"/>
              <a:ext cx="4361597" cy="293953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" name="Rectangle 1"/>
            <p:cNvSpPr>
              <a:spLocks noChangeArrowheads="1"/>
            </p:cNvSpPr>
            <p:nvPr/>
          </p:nvSpPr>
          <p:spPr bwMode="auto">
            <a:xfrm>
              <a:off x="400533" y="1574519"/>
              <a:ext cx="4400067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latin typeface="Courier New" pitchFamily="49" charset="0"/>
                  <a:cs typeface="Courier New" pitchFamily="49" charset="0"/>
                </a:rPr>
                <a:t>public class </a:t>
              </a:r>
              <a:r>
                <a:rPr lang="en-US" sz="1050" dirty="0" err="1">
                  <a:latin typeface="Courier New" pitchFamily="49" charset="0"/>
                  <a:cs typeface="Courier New" pitchFamily="49" charset="0"/>
                </a:rPr>
                <a:t>LocalizationStyle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 </a:t>
              </a:r>
              <a:endParaRPr lang="en-US" sz="1050" dirty="0" smtClean="0">
                <a:latin typeface="Courier New" pitchFamily="49" charset="0"/>
                <a:cs typeface="Courier New" pitchFamily="49" charset="0"/>
              </a:endParaRP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 smtClean="0">
                  <a:latin typeface="Courier New" pitchFamily="49" charset="0"/>
                  <a:cs typeface="Courier New" pitchFamily="49" charset="0"/>
                </a:rPr>
                <a:t>implements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dirty="0" err="1">
                  <a:latin typeface="Courier New" pitchFamily="49" charset="0"/>
                  <a:cs typeface="Courier New" pitchFamily="49" charset="0"/>
                </a:rPr>
                <a:t>Serializable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{</a:t>
              </a: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050" dirty="0">
                  <a:latin typeface="Courier New" pitchFamily="49" charset="0"/>
                  <a:cs typeface="Courier New" pitchFamily="49" charset="0"/>
                </a:rPr>
                <a:t>  […] </a:t>
              </a:r>
              <a:endParaRPr lang="de-CH" sz="1050" dirty="0" smtClean="0">
                <a:latin typeface="Courier New" pitchFamily="49" charset="0"/>
                <a:cs typeface="Courier New" pitchFamily="49" charset="0"/>
              </a:endParaRP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 smtClean="0">
                  <a:latin typeface="Courier New" pitchFamily="49" charset="0"/>
                  <a:cs typeface="Courier New" pitchFamily="49" charset="0"/>
                </a:rPr>
                <a:t>  public 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String </a:t>
              </a:r>
              <a:r>
                <a:rPr lang="en-US" sz="1050" dirty="0" err="1">
                  <a:latin typeface="Courier New" pitchFamily="49" charset="0"/>
                  <a:cs typeface="Courier New" pitchFamily="49" charset="0"/>
                </a:rPr>
                <a:t>getId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();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/>
              </a:r>
              <a:br>
                <a:rPr lang="en-US" sz="1050" dirty="0">
                  <a:latin typeface="Courier New" pitchFamily="49" charset="0"/>
                  <a:cs typeface="Courier New" pitchFamily="49" charset="0"/>
                </a:rPr>
              </a:b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  </a:t>
              </a:r>
              <a:r>
                <a:rPr lang="en-US" sz="1050" b="1" dirty="0" smtClean="0">
                  <a:latin typeface="Courier New" pitchFamily="49" charset="0"/>
                  <a:cs typeface="Courier New" pitchFamily="49" charset="0"/>
                </a:rPr>
                <a:t>public 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Locale </a:t>
              </a:r>
              <a:r>
                <a:rPr lang="en-US" sz="1050" dirty="0" err="1">
                  <a:latin typeface="Courier New" pitchFamily="49" charset="0"/>
                  <a:cs typeface="Courier New" pitchFamily="49" charset="0"/>
                </a:rPr>
                <a:t>getTranslationLocale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();</a:t>
              </a: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  </a:t>
              </a:r>
              <a:r>
                <a:rPr lang="en-US" sz="1050" b="1" dirty="0" smtClean="0">
                  <a:latin typeface="Courier New" pitchFamily="49" charset="0"/>
                  <a:cs typeface="Courier New" pitchFamily="49" charset="0"/>
                </a:rPr>
                <a:t>public 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Locale </a:t>
              </a:r>
              <a:r>
                <a:rPr lang="en-US" sz="1050" dirty="0" err="1" smtClean="0">
                  <a:latin typeface="Courier New" pitchFamily="49" charset="0"/>
                  <a:cs typeface="Courier New" pitchFamily="49" charset="0"/>
                </a:rPr>
                <a:t>getNumberLocale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();</a:t>
              </a: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b="1" dirty="0" smtClean="0">
                  <a:latin typeface="Courier New" pitchFamily="49" charset="0"/>
                  <a:cs typeface="Courier New" pitchFamily="49" charset="0"/>
                </a:rPr>
                <a:t> public 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Locale </a:t>
              </a:r>
              <a:r>
                <a:rPr lang="en-US" sz="1050" dirty="0" err="1" smtClean="0">
                  <a:latin typeface="Courier New" pitchFamily="49" charset="0"/>
                  <a:cs typeface="Courier New" pitchFamily="49" charset="0"/>
                </a:rPr>
                <a:t>getDateLocale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();</a:t>
              </a: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b="1" dirty="0" smtClean="0">
                  <a:latin typeface="Courier New" pitchFamily="49" charset="0"/>
                  <a:cs typeface="Courier New" pitchFamily="49" charset="0"/>
                </a:rPr>
                <a:t> public 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Locale </a:t>
              </a:r>
              <a:r>
                <a:rPr lang="en-US" sz="1050" dirty="0" err="1" smtClean="0">
                  <a:latin typeface="Courier New" pitchFamily="49" charset="0"/>
                  <a:cs typeface="Courier New" pitchFamily="49" charset="0"/>
                </a:rPr>
                <a:t>getTimeLocale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();</a:t>
              </a: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b="1" dirty="0" smtClean="0">
                  <a:latin typeface="Courier New" pitchFamily="49" charset="0"/>
                  <a:cs typeface="Courier New" pitchFamily="49" charset="0"/>
                </a:rPr>
                <a:t> public 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Map&lt;String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, Object&gt; </a:t>
              </a:r>
              <a:r>
                <a:rPr lang="en-US" sz="1050" dirty="0" err="1">
                  <a:latin typeface="Courier New" pitchFamily="49" charset="0"/>
                  <a:cs typeface="Courier New" pitchFamily="49" charset="0"/>
                </a:rPr>
                <a:t>getAttributes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() ;</a:t>
              </a:r>
              <a:br>
                <a:rPr lang="en-US" sz="1050" dirty="0">
                  <a:latin typeface="Courier New" pitchFamily="49" charset="0"/>
                  <a:cs typeface="Courier New" pitchFamily="49" charset="0"/>
                </a:rPr>
              </a:b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  </a:t>
              </a:r>
              <a:r>
                <a:rPr lang="en-US" sz="1050" b="1" dirty="0" smtClean="0">
                  <a:latin typeface="Courier New" pitchFamily="49" charset="0"/>
                  <a:cs typeface="Courier New" pitchFamily="49" charset="0"/>
                </a:rPr>
                <a:t>public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&lt;T&gt; T </a:t>
              </a:r>
              <a:r>
                <a:rPr lang="en-US" sz="1050" dirty="0" err="1">
                  <a:latin typeface="Courier New" pitchFamily="49" charset="0"/>
                  <a:cs typeface="Courier New" pitchFamily="49" charset="0"/>
                </a:rPr>
                <a:t>getAttribute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(</a:t>
              </a:r>
            </a:p>
            <a:p>
              <a:pPr lvl="1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            String 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key, 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Class&lt;T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&gt; type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);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 smtClean="0">
                  <a:latin typeface="Courier New" pitchFamily="49" charset="0"/>
                  <a:cs typeface="Courier New" pitchFamily="49" charset="0"/>
                </a:rPr>
                <a:t>  public </a:t>
              </a:r>
              <a:r>
                <a:rPr lang="en-US" sz="1050" b="1" dirty="0" err="1">
                  <a:latin typeface="Courier New" pitchFamily="49" charset="0"/>
                  <a:cs typeface="Courier New" pitchFamily="49" charset="0"/>
                </a:rPr>
                <a:t>boolean</a:t>
              </a:r>
              <a:r>
                <a:rPr lang="en-US" sz="1050" b="1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dirty="0" err="1">
                  <a:latin typeface="Courier New" pitchFamily="49" charset="0"/>
                  <a:cs typeface="Courier New" pitchFamily="49" charset="0"/>
                </a:rPr>
                <a:t>isDefaultStyle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() 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;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de-CH" sz="1050" dirty="0" smtClean="0">
                  <a:latin typeface="Courier New" pitchFamily="49" charset="0"/>
                  <a:cs typeface="Courier New" pitchFamily="49" charset="0"/>
                </a:rPr>
                <a:t>[…]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050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de-CH" sz="1050" dirty="0" smtClean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b="1" dirty="0">
                  <a:latin typeface="Courier New" pitchFamily="49" charset="0"/>
                  <a:cs typeface="Courier New" pitchFamily="49" charset="0"/>
                </a:rPr>
                <a:t>public static </a:t>
              </a:r>
              <a:r>
                <a:rPr lang="en-US" sz="1050" dirty="0" err="1">
                  <a:latin typeface="Courier New" pitchFamily="49" charset="0"/>
                  <a:cs typeface="Courier New" pitchFamily="49" charset="0"/>
                </a:rPr>
                <a:t>LocalizationStyle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050" b="1" dirty="0">
                  <a:latin typeface="Courier New" pitchFamily="49" charset="0"/>
                  <a:cs typeface="Courier New" pitchFamily="49" charset="0"/>
                </a:rPr>
                <a:t>of</a:t>
              </a: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(</a:t>
              </a:r>
              <a:br>
                <a:rPr lang="en-US" sz="1050" dirty="0">
                  <a:latin typeface="Courier New" pitchFamily="49" charset="0"/>
                  <a:cs typeface="Courier New" pitchFamily="49" charset="0"/>
                </a:rPr>
              </a:br>
              <a:r>
                <a:rPr lang="en-US" sz="1050" dirty="0">
                  <a:latin typeface="Courier New" pitchFamily="49" charset="0"/>
                  <a:cs typeface="Courier New" pitchFamily="49" charset="0"/>
                </a:rPr>
                <a:t>             Locale locale</a:t>
              </a:r>
              <a:r>
                <a:rPr lang="en-US" sz="1050" dirty="0" smtClean="0">
                  <a:latin typeface="Courier New" pitchFamily="49" charset="0"/>
                  <a:cs typeface="Courier New" pitchFamily="49" charset="0"/>
                </a:rPr>
                <a:t>);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cs typeface="Courier New" pitchFamily="49" charset="0"/>
                </a:rPr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445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Formatting</a:t>
            </a:r>
            <a:r>
              <a:rPr lang="it-IT" dirty="0" smtClean="0"/>
              <a:t> and </a:t>
            </a:r>
            <a:r>
              <a:rPr lang="it-IT" dirty="0" err="1" smtClean="0"/>
              <a:t>Parsing</a:t>
            </a:r>
            <a:r>
              <a:rPr lang="it-IT" dirty="0" smtClean="0"/>
              <a:t> (</a:t>
            </a:r>
            <a:r>
              <a:rPr lang="it-IT" dirty="0" err="1" smtClean="0"/>
              <a:t>continued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grpSp>
        <p:nvGrpSpPr>
          <p:cNvPr id="6" name="Group 6"/>
          <p:cNvGrpSpPr/>
          <p:nvPr/>
        </p:nvGrpSpPr>
        <p:grpSpPr>
          <a:xfrm>
            <a:off x="358575" y="1363870"/>
            <a:ext cx="4069409" cy="1978026"/>
            <a:chOff x="5105401" y="1378625"/>
            <a:chExt cx="3657600" cy="3073919"/>
          </a:xfrm>
        </p:grpSpPr>
        <p:sp>
          <p:nvSpPr>
            <p:cNvPr id="7" name="Rectangle 14"/>
            <p:cNvSpPr/>
            <p:nvPr/>
          </p:nvSpPr>
          <p:spPr>
            <a:xfrm>
              <a:off x="5105401" y="1378625"/>
              <a:ext cx="3657600" cy="299717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endParaRPr lang="en-US" sz="1400">
                <a:solidFill>
                  <a:srgbClr val="FFFFFF"/>
                </a:solidFill>
              </a:endParaRPr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5152030" y="1415370"/>
              <a:ext cx="3600624" cy="3037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1385334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interface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ItemFormat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&lt;T&gt; {</a:t>
              </a:r>
            </a:p>
            <a:p>
              <a:pPr marL="692666" lvl="1" indent="0" defTabSz="1385334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Class&lt;T&gt;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getTargetClass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marL="692666" lvl="1" indent="0" defTabSz="1385334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LocalizationStyle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getStyle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marL="692666" lvl="1" indent="0" defTabSz="1385334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String format(T item);</a:t>
              </a:r>
            </a:p>
            <a:p>
              <a:pPr marL="692666" lvl="1" indent="0"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void print(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Appendable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appendable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, </a:t>
              </a:r>
            </a:p>
            <a:p>
              <a:pPr marL="692666" lvl="1" indent="0" defTabSz="1385334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                T item) </a:t>
              </a:r>
              <a:b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</a:b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throws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IOException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;</a:t>
              </a:r>
            </a:p>
            <a:p>
              <a:pPr marL="692666" lvl="1" indent="0" defTabSz="1385499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T parse(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CharSequence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input) </a:t>
              </a:r>
              <a:b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</a:b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throws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ParseException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;</a:t>
              </a:r>
            </a:p>
            <a:p>
              <a:pPr defTabSz="1385334" eaLnBrk="0" hangingPunct="0">
                <a:buClr>
                  <a:srgbClr val="0036CC"/>
                </a:buClr>
              </a:pPr>
              <a:r>
                <a:rPr lang="de-CH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}</a:t>
              </a:r>
              <a:endPara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endParaRPr>
            </a:p>
          </p:txBody>
        </p:sp>
      </p:grpSp>
      <p:grpSp>
        <p:nvGrpSpPr>
          <p:cNvPr id="9" name="Group 3"/>
          <p:cNvGrpSpPr/>
          <p:nvPr/>
        </p:nvGrpSpPr>
        <p:grpSpPr>
          <a:xfrm>
            <a:off x="350748" y="3413904"/>
            <a:ext cx="6332427" cy="2721805"/>
            <a:chOff x="356885" y="1421038"/>
            <a:chExt cx="4443715" cy="2645973"/>
          </a:xfrm>
        </p:grpSpPr>
        <p:sp>
          <p:nvSpPr>
            <p:cNvPr id="10" name="Rectangle 13"/>
            <p:cNvSpPr/>
            <p:nvPr/>
          </p:nvSpPr>
          <p:spPr>
            <a:xfrm>
              <a:off x="356885" y="1421038"/>
              <a:ext cx="4437797" cy="264597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endParaRPr lang="en-US" sz="1400">
                <a:solidFill>
                  <a:srgbClr val="FFFFFF"/>
                </a:solidFill>
              </a:endParaRPr>
            </a:p>
          </p:txBody>
        </p:sp>
        <p:sp>
          <p:nvSpPr>
            <p:cNvPr id="11" name="Rectangle 1"/>
            <p:cNvSpPr>
              <a:spLocks noChangeArrowheads="1"/>
            </p:cNvSpPr>
            <p:nvPr/>
          </p:nvSpPr>
          <p:spPr bwMode="auto">
            <a:xfrm>
              <a:off x="405961" y="2683230"/>
              <a:ext cx="4394639" cy="187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1385334" eaLnBrk="0" hangingPunct="0">
                <a:buClr>
                  <a:srgbClr val="0036CC"/>
                </a:buClr>
              </a:pPr>
              <a:endParaRPr lang="en-US" sz="105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endParaRPr>
            </a:p>
          </p:txBody>
        </p:sp>
      </p:grpSp>
      <p:grpSp>
        <p:nvGrpSpPr>
          <p:cNvPr id="12" name="Group 6"/>
          <p:cNvGrpSpPr/>
          <p:nvPr/>
        </p:nvGrpSpPr>
        <p:grpSpPr>
          <a:xfrm>
            <a:off x="4572000" y="1340768"/>
            <a:ext cx="4211265" cy="1785104"/>
            <a:chOff x="5105401" y="1347288"/>
            <a:chExt cx="3657600" cy="2774112"/>
          </a:xfrm>
        </p:grpSpPr>
        <p:sp>
          <p:nvSpPr>
            <p:cNvPr id="13" name="Rectangle 14"/>
            <p:cNvSpPr/>
            <p:nvPr/>
          </p:nvSpPr>
          <p:spPr>
            <a:xfrm>
              <a:off x="5105401" y="1355155"/>
              <a:ext cx="3657600" cy="27114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endParaRPr lang="en-US" sz="1400">
                <a:solidFill>
                  <a:srgbClr val="FFFFFF"/>
                </a:solidFill>
              </a:endParaRPr>
            </a:p>
          </p:txBody>
        </p:sp>
        <p:sp>
          <p:nvSpPr>
            <p:cNvPr id="14" name="Rectangle 1"/>
            <p:cNvSpPr>
              <a:spLocks noChangeArrowheads="1"/>
            </p:cNvSpPr>
            <p:nvPr/>
          </p:nvSpPr>
          <p:spPr bwMode="auto">
            <a:xfrm>
              <a:off x="5152030" y="1347288"/>
              <a:ext cx="3600624" cy="2774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1385499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interface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FormatToken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&lt;T&gt; {</a:t>
              </a:r>
            </a:p>
            <a:p>
              <a:pPr defTabSz="1385499" eaLnBrk="0" hangingPunct="0">
                <a:buClr>
                  <a:srgbClr val="0036CC"/>
                </a:buClr>
              </a:pPr>
              <a:endPara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endParaRPr>
            </a:p>
            <a:p>
              <a:pPr defTabSz="1385499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 void 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print(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Appendable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appendable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, </a:t>
              </a:r>
            </a:p>
            <a:p>
              <a:pPr defTabSz="1385499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                T item, LocalizationStyle s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)</a:t>
              </a:r>
            </a:p>
            <a:p>
              <a:pPr defTabSz="1385499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  throws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IOException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;</a:t>
              </a:r>
            </a:p>
            <a:p>
              <a:pPr defTabSz="1385499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/>
              </a:r>
              <a:b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</a:b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 void 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parse(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ParseContext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&lt;T&gt; context,  </a:t>
              </a:r>
            </a:p>
            <a:p>
              <a:pPr defTabSz="1385499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                LocalizationStyle style)</a:t>
              </a:r>
            </a:p>
            <a:p>
              <a:pPr defTabSz="1385499" eaLnBrk="0" hangingPunct="0">
                <a:buClr>
                  <a:srgbClr val="0036CC"/>
                </a:buClr>
              </a:pP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  throws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ItemParseException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;</a:t>
              </a:r>
            </a:p>
            <a:p>
              <a:pPr defTabSz="1385499" eaLnBrk="0" hangingPunct="0">
                <a:buClr>
                  <a:srgbClr val="0036CC"/>
                </a:buClr>
              </a:pP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}</a:t>
              </a:r>
            </a:p>
          </p:txBody>
        </p:sp>
      </p:grpSp>
      <p:sp>
        <p:nvSpPr>
          <p:cNvPr id="15" name="Rechteck 14"/>
          <p:cNvSpPr/>
          <p:nvPr/>
        </p:nvSpPr>
        <p:spPr>
          <a:xfrm>
            <a:off x="6732240" y="3383733"/>
            <a:ext cx="2154360" cy="1974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600" b="1" dirty="0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Implementations: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LiteralToken</a:t>
            </a:r>
            <a:endParaRPr lang="de-CH" sz="1600" dirty="0">
              <a:solidFill>
                <a:srgbClr val="9EC0D9">
                  <a:lumMod val="75000"/>
                </a:srgbClr>
              </a:solidFill>
              <a:latin typeface="Courier New" pitchFamily="49" charset="0"/>
              <a:cs typeface="Courier New" pitchFamily="49" charset="0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i="1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NumberToken</a:t>
            </a:r>
            <a:endParaRPr lang="de-CH" sz="1600" i="1" dirty="0">
              <a:solidFill>
                <a:srgbClr val="9EC0D9">
                  <a:lumMod val="75000"/>
                </a:srgbClr>
              </a:solidFill>
              <a:latin typeface="Courier New" pitchFamily="49" charset="0"/>
              <a:cs typeface="Courier New" pitchFamily="49" charset="0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i="1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CurrencyToken</a:t>
            </a:r>
            <a:endParaRPr lang="de-CH" sz="1600" i="1" dirty="0">
              <a:solidFill>
                <a:srgbClr val="9EC0D9">
                  <a:lumMod val="75000"/>
                </a:srgbClr>
              </a:solidFill>
              <a:latin typeface="Courier New" pitchFamily="49" charset="0"/>
              <a:cs typeface="Courier New" pitchFamily="49" charset="0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i="1" dirty="0" err="1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AmountToken</a:t>
            </a:r>
            <a:endParaRPr lang="de-CH" sz="1600" i="1" dirty="0">
              <a:solidFill>
                <a:srgbClr val="9EC0D9">
                  <a:lumMod val="75000"/>
                </a:srgbClr>
              </a:solidFill>
              <a:latin typeface="Courier New" pitchFamily="49" charset="0"/>
              <a:cs typeface="Courier New" pitchFamily="49" charset="0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i="1" dirty="0">
                <a:solidFill>
                  <a:srgbClr val="9EC0D9">
                    <a:lumMod val="75000"/>
                  </a:srgbClr>
                </a:solidFill>
                <a:latin typeface="Courier New" pitchFamily="49" charset="0"/>
                <a:cs typeface="Courier New" pitchFamily="49" charset="0"/>
              </a:rPr>
              <a:t>…</a:t>
            </a:r>
            <a:endParaRPr lang="en-US" sz="1600" i="1" dirty="0">
              <a:solidFill>
                <a:srgbClr val="9EC0D9">
                  <a:lumMod val="75000"/>
                </a:srgb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" name="Rectangle 2"/>
          <p:cNvSpPr/>
          <p:nvPr/>
        </p:nvSpPr>
        <p:spPr>
          <a:xfrm>
            <a:off x="384528" y="3365624"/>
            <a:ext cx="6984447" cy="2679044"/>
          </a:xfrm>
          <a:prstGeom prst="rect">
            <a:avLst/>
          </a:prstGeom>
        </p:spPr>
        <p:txBody>
          <a:bodyPr wrap="square" lIns="138533" tIns="69267" rIns="138533" bIns="69267">
            <a:spAutoFit/>
          </a:bodyPr>
          <a:lstStyle/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 class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ItemFormatBuilder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&lt;T&gt; {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List&lt;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FormatToken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&lt;T&gt;&gt; tokens = </a:t>
            </a:r>
            <a:r>
              <a:rPr lang="en-US" sz="1100" b="1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new</a:t>
            </a:r>
            <a:r>
              <a:rPr lang="en-US" sz="11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ArrayList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FormatToken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&lt;T&gt;&gt;();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[…]</a:t>
            </a:r>
            <a:b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</a:b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ItemFormatBuilder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(){…}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ItemFormatBuilder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(Class&lt;T&gt;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targetType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){…}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ItemFormatBuilder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&lt;T&gt;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addToken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FormatToken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&lt;T&gt; token) {…}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ItemFormatBuilder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&lt;T&gt;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addLiteral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(String token) </a:t>
            </a:r>
            <a:r>
              <a:rPr lang="en-US" sz="11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{…}</a:t>
            </a:r>
            <a:endParaRPr lang="de-CH" sz="1100" dirty="0">
              <a:solidFill>
                <a:srgbClr val="0000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boolean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isBuildable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() {…}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ItemFormat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&lt;T&gt; build() {…}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[…]  </a:t>
            </a:r>
            <a:r>
              <a:rPr lang="de-CH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}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endParaRPr lang="en-US" sz="1100" dirty="0">
              <a:solidFill>
                <a:srgbClr val="000000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52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Currency</a:t>
            </a:r>
            <a:r>
              <a:rPr lang="it-IT" dirty="0" smtClean="0"/>
              <a:t> Conversion – </a:t>
            </a:r>
            <a:r>
              <a:rPr lang="it-IT" dirty="0" err="1" smtClean="0">
                <a:latin typeface="Courier New" pitchFamily="49" charset="0"/>
                <a:cs typeface="Courier New" pitchFamily="49" charset="0"/>
              </a:rPr>
              <a:t>javax.money.conversion</a:t>
            </a:r>
            <a:endParaRPr lang="it-IT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11551"/>
            <a:ext cx="6019800" cy="451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51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Currency</a:t>
            </a:r>
            <a:r>
              <a:rPr lang="it-IT" dirty="0" smtClean="0"/>
              <a:t> Conversion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95536" y="1557486"/>
            <a:ext cx="8640000" cy="4895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ExchangeRateType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ExchangeRate</a:t>
            </a:r>
            <a:r>
              <a:rPr lang="en-US" sz="2000" dirty="0" smtClean="0"/>
              <a:t>:</a:t>
            </a:r>
          </a:p>
          <a:p>
            <a:pPr lvl="1"/>
            <a:r>
              <a:rPr lang="en-US" sz="2000" dirty="0" err="1" smtClean="0"/>
              <a:t>ExchangeRateType</a:t>
            </a:r>
            <a:endParaRPr lang="en-US" sz="2000" dirty="0" smtClean="0"/>
          </a:p>
          <a:p>
            <a:pPr lvl="1"/>
            <a:r>
              <a:rPr lang="en-US" sz="2000" dirty="0" smtClean="0"/>
              <a:t>Base, Term currency</a:t>
            </a:r>
          </a:p>
          <a:p>
            <a:pPr lvl="1"/>
            <a:r>
              <a:rPr lang="en-US" sz="2000" dirty="0" smtClean="0"/>
              <a:t>Conversion factor</a:t>
            </a:r>
          </a:p>
          <a:p>
            <a:pPr lvl="1"/>
            <a:r>
              <a:rPr lang="en-US" sz="2000" dirty="0" smtClean="0"/>
              <a:t>Validity (from/until)</a:t>
            </a:r>
          </a:p>
          <a:p>
            <a:pPr lvl="1"/>
            <a:r>
              <a:rPr lang="en-US" sz="2000" dirty="0" smtClean="0"/>
              <a:t>Provider (optional)</a:t>
            </a:r>
          </a:p>
          <a:p>
            <a:pPr lvl="1"/>
            <a:r>
              <a:rPr lang="en-US" sz="2000" dirty="0" smtClean="0"/>
              <a:t>Direct/Derived Rates</a:t>
            </a:r>
          </a:p>
          <a:p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ConversionProvider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CurrencyConverter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MonetaryConversions</a:t>
            </a:r>
            <a:r>
              <a:rPr lang="en-US" sz="2000" dirty="0" smtClean="0"/>
              <a:t> singleton</a:t>
            </a:r>
            <a:endParaRPr lang="en-US" sz="2000" dirty="0"/>
          </a:p>
        </p:txBody>
      </p:sp>
      <p:grpSp>
        <p:nvGrpSpPr>
          <p:cNvPr id="7" name="Group 10"/>
          <p:cNvGrpSpPr/>
          <p:nvPr/>
        </p:nvGrpSpPr>
        <p:grpSpPr>
          <a:xfrm>
            <a:off x="3923928" y="1645153"/>
            <a:ext cx="4800599" cy="2209800"/>
            <a:chOff x="3650703" y="1576637"/>
            <a:chExt cx="5364115" cy="4056714"/>
          </a:xfrm>
        </p:grpSpPr>
        <p:sp>
          <p:nvSpPr>
            <p:cNvPr id="8" name="Rectangle 7"/>
            <p:cNvSpPr/>
            <p:nvPr/>
          </p:nvSpPr>
          <p:spPr>
            <a:xfrm>
              <a:off x="3650703" y="1576637"/>
              <a:ext cx="5364115" cy="405671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85499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0036CC"/>
                </a:buClr>
              </a:pPr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9" name="Rectangle 1"/>
            <p:cNvSpPr>
              <a:spLocks noChangeArrowheads="1"/>
            </p:cNvSpPr>
            <p:nvPr/>
          </p:nvSpPr>
          <p:spPr bwMode="auto">
            <a:xfrm>
              <a:off x="3650703" y="2520058"/>
              <a:ext cx="2845326" cy="2169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1385334" eaLnBrk="0" hangingPunct="0"/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 interface 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ExchangeRate {</a:t>
              </a:r>
            </a:p>
            <a:p>
              <a:pPr defTabSz="1385334" eaLnBrk="0" hangingPunct="0"/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ExchangeRateType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getExchangeRateType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/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CurrencyUnit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getBase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/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CurrencyUnit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getTerm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/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BigDecimal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getFactor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/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Long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getValidFrom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/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Long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getValidUntil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/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 boolean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isValid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/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String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getProvider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/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</a:t>
              </a:r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public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List&lt;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ExchangeRate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&gt;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getExchangeRateChain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/>
              <a:r>
                <a:rPr lang="en-US" sz="1100" b="1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  public boolean </a:t>
              </a:r>
              <a:r>
                <a:rPr lang="en-US" sz="1100" dirty="0" err="1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isDerived</a:t>
              </a:r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();</a:t>
              </a:r>
            </a:p>
            <a:p>
              <a:pPr defTabSz="1385334" eaLnBrk="0" hangingPunct="0"/>
              <a:r>
                <a:rPr lang="en-US" sz="1100" dirty="0">
                  <a:solidFill>
                    <a:srgbClr val="000000"/>
                  </a:solidFill>
                  <a:latin typeface="Courier New" pitchFamily="49" charset="0"/>
                  <a:ea typeface="+mn-ea"/>
                  <a:cs typeface="Courier New" pitchFamily="49" charset="0"/>
                </a:rPr>
                <a:t>}</a:t>
              </a:r>
            </a:p>
          </p:txBody>
        </p:sp>
        <p:sp>
          <p:nvSpPr>
            <p:cNvPr id="10" name="Text Placeholder 9"/>
            <p:cNvSpPr txBox="1">
              <a:spLocks/>
            </p:cNvSpPr>
            <p:nvPr/>
          </p:nvSpPr>
          <p:spPr>
            <a:xfrm>
              <a:off x="7542080" y="1740932"/>
              <a:ext cx="149350" cy="4571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l Sans (Body)"/>
                  <a:ea typeface="+mn-ea"/>
                  <a:cs typeface="Helvetica" pitchFamily="34" charset="0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ct val="15000"/>
                </a:spcAft>
                <a:buClr>
                  <a:srgbClr val="0036CC"/>
                </a:buClr>
              </a:pPr>
              <a:r>
                <a:rPr lang="de-CH" sz="140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 </a:t>
              </a:r>
              <a:endParaRPr lang="en-US" sz="1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884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Currency</a:t>
            </a:r>
            <a:r>
              <a:rPr lang="it-IT" dirty="0" smtClean="0"/>
              <a:t> Conversion - </a:t>
            </a:r>
            <a:r>
              <a:rPr lang="it-IT" dirty="0" err="1" smtClean="0"/>
              <a:t>Usage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3"/>
          <p:cNvSpPr txBox="1">
            <a:spLocks/>
          </p:cNvSpPr>
          <p:nvPr/>
        </p:nvSpPr>
        <p:spPr>
          <a:xfrm>
            <a:off x="396496" y="1752699"/>
            <a:ext cx="8640000" cy="36925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CH" smtClean="0"/>
              <a:t> </a:t>
            </a:r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414960" y="1824926"/>
            <a:ext cx="8493712" cy="2917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 smtClean="0">
                <a:latin typeface="+mj-lt"/>
              </a:rPr>
              <a:t>Simple Currency C</a:t>
            </a:r>
            <a:r>
              <a:rPr lang="en-US" b="1" dirty="0" err="1" smtClean="0">
                <a:latin typeface="+mj-lt"/>
              </a:rPr>
              <a:t>onversion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>
                <a:latin typeface="+mj-lt"/>
              </a:rPr>
              <a:t>of an </a:t>
            </a:r>
            <a:r>
              <a:rPr lang="en-US" b="1" dirty="0" smtClean="0">
                <a:latin typeface="+mj-lt"/>
              </a:rPr>
              <a:t>Amount</a:t>
            </a:r>
            <a:endParaRPr lang="en-US" b="1" dirty="0">
              <a:latin typeface="+mj-lt"/>
            </a:endParaRPr>
          </a:p>
          <a:p>
            <a:endParaRPr lang="en-US" sz="1600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Money amount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 = …;</a:t>
            </a:r>
            <a:br>
              <a:rPr lang="de-CH" sz="1600" dirty="0" smtClean="0">
                <a:solidFill>
                  <a:srgbClr val="000000"/>
                </a:solidFill>
                <a:latin typeface="Courier New"/>
              </a:rPr>
            </a:b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/>
            </a:r>
            <a:br>
              <a:rPr lang="de-CH" sz="1600" dirty="0" smtClean="0">
                <a:solidFill>
                  <a:srgbClr val="000000"/>
                </a:solidFill>
                <a:latin typeface="Courier New"/>
              </a:rPr>
            </a:br>
            <a:r>
              <a:rPr lang="de-CH" sz="1600" dirty="0" err="1" smtClean="0">
                <a:solidFill>
                  <a:srgbClr val="000000"/>
                </a:solidFill>
                <a:latin typeface="Courier New"/>
              </a:rPr>
              <a:t>ConversionProvider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de-CH" sz="1600" dirty="0" err="1">
                <a:solidFill>
                  <a:srgbClr val="000000"/>
                </a:solidFill>
                <a:latin typeface="Courier New"/>
              </a:rPr>
              <a:t>provider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de-CH" sz="1600" dirty="0" err="1">
                <a:solidFill>
                  <a:srgbClr val="000000"/>
                </a:solidFill>
                <a:latin typeface="Courier New"/>
              </a:rPr>
              <a:t>MonetaryConversion</a:t>
            </a:r>
            <a:endParaRPr lang="de-CH" sz="1600" dirty="0">
              <a:solidFill>
                <a:srgbClr val="000000"/>
              </a:solidFill>
              <a:latin typeface="Courier New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dirty="0">
                <a:solidFill>
                  <a:srgbClr val="000000"/>
                </a:solidFill>
                <a:latin typeface="Courier New"/>
              </a:rPr>
              <a:t>          .</a:t>
            </a:r>
            <a:r>
              <a:rPr lang="de-CH" sz="1600" dirty="0" err="1">
                <a:solidFill>
                  <a:srgbClr val="000000"/>
                </a:solidFill>
                <a:latin typeface="Courier New"/>
              </a:rPr>
              <a:t>getConversionProvider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600" dirty="0" err="1">
                <a:solidFill>
                  <a:srgbClr val="000000"/>
                </a:solidFill>
                <a:latin typeface="Courier New"/>
              </a:rPr>
              <a:t>ExchangeRateType.of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600" dirty="0">
                <a:solidFill>
                  <a:srgbClr val="2A00FF"/>
                </a:solidFill>
                <a:latin typeface="Courier New"/>
              </a:rPr>
              <a:t>"EZB"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));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endParaRPr lang="de-CH" sz="1600" dirty="0">
              <a:solidFill>
                <a:srgbClr val="000000"/>
              </a:solidFill>
              <a:latin typeface="Courier New"/>
            </a:endParaRP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dirty="0" err="1" smtClean="0">
                <a:solidFill>
                  <a:srgbClr val="000000"/>
                </a:solidFill>
                <a:latin typeface="Courier New"/>
              </a:rPr>
              <a:t>CurrencyConversion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de-CH" sz="1600" dirty="0" err="1">
                <a:solidFill>
                  <a:srgbClr val="000000"/>
                </a:solidFill>
                <a:latin typeface="Courier New"/>
              </a:rPr>
              <a:t>chfConversion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de-CH" sz="1600" dirty="0" err="1">
                <a:solidFill>
                  <a:srgbClr val="000000"/>
                </a:solidFill>
                <a:latin typeface="Courier New"/>
              </a:rPr>
              <a:t>provider.getConverter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()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dirty="0">
                <a:solidFill>
                  <a:srgbClr val="000000"/>
                </a:solidFill>
                <a:latin typeface="Courier New"/>
              </a:rPr>
              <a:t>                   .</a:t>
            </a:r>
            <a:r>
              <a:rPr lang="de-CH" sz="1600" dirty="0" err="1">
                <a:solidFill>
                  <a:srgbClr val="000000"/>
                </a:solidFill>
                <a:latin typeface="Courier New"/>
              </a:rPr>
              <a:t>getCurrencyConversion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600" dirty="0" err="1">
                <a:solidFill>
                  <a:srgbClr val="000000"/>
                </a:solidFill>
                <a:latin typeface="Courier New"/>
              </a:rPr>
              <a:t>MoneyCurrency.of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600" dirty="0">
                <a:solidFill>
                  <a:srgbClr val="2A00FF"/>
                </a:solidFill>
                <a:latin typeface="Courier New"/>
              </a:rPr>
              <a:t>"CHF"</a:t>
            </a:r>
            <a:r>
              <a:rPr lang="de-CH" sz="1600" dirty="0">
                <a:solidFill>
                  <a:srgbClr val="000000"/>
                </a:solidFill>
                <a:latin typeface="Courier New"/>
              </a:rPr>
              <a:t>));</a:t>
            </a:r>
          </a:p>
          <a:p>
            <a:pPr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Money </a:t>
            </a:r>
            <a:r>
              <a:rPr lang="de-CH" sz="1600" dirty="0" err="1" smtClean="0">
                <a:solidFill>
                  <a:srgbClr val="000000"/>
                </a:solidFill>
                <a:latin typeface="Courier New"/>
              </a:rPr>
              <a:t>inCHF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de-CH" sz="1600" dirty="0" err="1" smtClean="0">
                <a:solidFill>
                  <a:srgbClr val="000000"/>
                </a:solidFill>
                <a:latin typeface="Courier New"/>
              </a:rPr>
              <a:t>amount.with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de-CH" sz="1600" dirty="0" err="1" smtClean="0">
                <a:solidFill>
                  <a:srgbClr val="000000"/>
                </a:solidFill>
                <a:latin typeface="Courier New"/>
              </a:rPr>
              <a:t>chfConversion</a:t>
            </a:r>
            <a:r>
              <a:rPr lang="de-CH" sz="1600" dirty="0" smtClean="0">
                <a:solidFill>
                  <a:srgbClr val="000000"/>
                </a:solidFill>
                <a:latin typeface="Courier New"/>
              </a:rPr>
              <a:t>);</a:t>
            </a:r>
            <a:endParaRPr lang="de-CH" sz="1600" dirty="0">
              <a:solidFill>
                <a:srgbClr val="000000"/>
              </a:solidFill>
              <a:latin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2572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Currency</a:t>
            </a:r>
            <a:r>
              <a:rPr lang="it-IT" dirty="0" smtClean="0"/>
              <a:t> Services &amp; Extensions – </a:t>
            </a:r>
            <a:r>
              <a:rPr lang="it-IT" dirty="0" err="1" smtClean="0">
                <a:latin typeface="Courier New" pitchFamily="49" charset="0"/>
                <a:cs typeface="Courier New" pitchFamily="49" charset="0"/>
              </a:rPr>
              <a:t>javax.money.ext</a:t>
            </a:r>
            <a:endParaRPr lang="it-IT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291" y="1556792"/>
            <a:ext cx="6096000" cy="452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77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Currency</a:t>
            </a:r>
            <a:r>
              <a:rPr lang="it-IT" dirty="0" smtClean="0"/>
              <a:t> Services - </a:t>
            </a:r>
            <a:r>
              <a:rPr lang="it-IT" dirty="0" err="1" smtClean="0">
                <a:latin typeface="Courier New" pitchFamily="49" charset="0"/>
                <a:cs typeface="Courier New" pitchFamily="49" charset="0"/>
              </a:rPr>
              <a:t>MonetaryCurrencies</a:t>
            </a:r>
            <a:endParaRPr lang="it-IT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95536" y="1404194"/>
            <a:ext cx="8640000" cy="47434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javax.money.MonetaryCurrencies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singleton provides </a:t>
            </a:r>
            <a:endParaRPr lang="en-US" sz="2400" dirty="0" smtClean="0">
              <a:cs typeface="Arial" pitchFamily="34" charset="0"/>
            </a:endParaRPr>
          </a:p>
          <a:p>
            <a:pPr lvl="1"/>
            <a:r>
              <a:rPr lang="en-US" sz="1800" dirty="0" smtClean="0">
                <a:cs typeface="Arial" pitchFamily="34" charset="0"/>
              </a:rPr>
              <a:t>access to registered namespaces</a:t>
            </a:r>
          </a:p>
          <a:p>
            <a:pPr lvl="1"/>
            <a:r>
              <a:rPr lang="en-US" sz="1800" dirty="0" smtClean="0">
                <a:cs typeface="Arial" pitchFamily="34" charset="0"/>
              </a:rPr>
              <a:t>access to contained currencies within a namespace</a:t>
            </a:r>
          </a:p>
          <a:p>
            <a:pPr lvl="1"/>
            <a:r>
              <a:rPr lang="en-US" sz="1800" dirty="0" smtClean="0">
                <a:cs typeface="Arial" pitchFamily="34" charset="0"/>
              </a:rPr>
              <a:t>access to historic currencies</a:t>
            </a:r>
            <a:endParaRPr lang="de-CH" sz="1800" dirty="0" smtClean="0">
              <a:cs typeface="Arial" pitchFamily="34" charset="0"/>
            </a:endParaRPr>
          </a:p>
          <a:p>
            <a:pPr lvl="1"/>
            <a:r>
              <a:rPr lang="en-US" sz="1800" dirty="0" smtClean="0">
                <a:cs typeface="Arial" pitchFamily="34" charset="0"/>
              </a:rPr>
              <a:t>Mapping of currencies between (or within) namespaces</a:t>
            </a:r>
          </a:p>
          <a:p>
            <a:pPr>
              <a:buFont typeface="Credit Suisse Type Light" pitchFamily="34" charset="0"/>
              <a:buChar char=""/>
            </a:pPr>
            <a:endParaRPr lang="en-US" sz="2000" dirty="0" smtClean="0"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65156" y="3356992"/>
            <a:ext cx="7467600" cy="25145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8533" tIns="69267" rIns="138533" bIns="69267" rtlCol="0" anchor="ctr"/>
          <a:lstStyle/>
          <a:p>
            <a:pPr algn="ctr" defTabSz="1385499" eaLnBrk="0" hangingPunct="0">
              <a:spcBef>
                <a:spcPct val="15000"/>
              </a:spcBef>
              <a:spcAft>
                <a:spcPct val="15000"/>
              </a:spcAft>
              <a:buClr>
                <a:srgbClr val="0036CC"/>
              </a:buClr>
            </a:pP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100636" y="3356992"/>
            <a:ext cx="7332120" cy="2679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8533" tIns="69267" rIns="138533" bIns="69267" numCol="1" anchor="ctr" anchorCtr="0" compatLnSpc="1">
            <a:prstTxWarp prst="textNoShape">
              <a:avLst/>
            </a:prstTxWarp>
            <a:spAutoFit/>
          </a:bodyPr>
          <a:lstStyle/>
          <a:p>
            <a:pPr defTabSz="1385334" eaLnBrk="0" hangingPunct="0">
              <a:buClr>
                <a:srgbClr val="0036CC"/>
              </a:buClr>
            </a:pP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 final class 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MonetaryCurrencies{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[…]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de-CH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 static </a:t>
            </a:r>
            <a:r>
              <a:rPr lang="en-US" sz="1100" b="1" noProof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boolean </a:t>
            </a:r>
            <a:r>
              <a:rPr lang="en-US" sz="1100" noProof="1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isNamespaceAvailable(String 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namespace){…}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de-CH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de-CH" sz="1100" b="1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 static </a:t>
            </a: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Collection&lt;String&gt; getNamespaces</a:t>
            </a:r>
            <a:r>
              <a:rPr lang="de-CH" sz="11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()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{…}</a:t>
            </a:r>
            <a:endParaRPr lang="de-CH" sz="1100" dirty="0">
              <a:solidFill>
                <a:srgbClr val="0000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defTabSz="1385499" eaLnBrk="0" hangingPunct="0">
              <a:buClr>
                <a:srgbClr val="0036CC"/>
              </a:buClr>
            </a:pP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public static </a:t>
            </a:r>
            <a:r>
              <a:rPr lang="de-CH" sz="1100" b="1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boolean</a:t>
            </a:r>
            <a:r>
              <a:rPr lang="en-US" sz="1100" b="1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isAvailable(String</a:t>
            </a:r>
            <a:r>
              <a:rPr lang="en-US" sz="11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namespace, String code, Long timestamp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 static 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CurrencyUnit get(String namespace, String code, Long timestamp)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 static </a:t>
            </a: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Collection&lt;CurrencyUnit&gt; getAll(String namespace)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de-CH" sz="1100" b="1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 static</a:t>
            </a: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Collection&lt;CurrencyUnit&gt; getAll(String </a:t>
            </a:r>
            <a:r>
              <a:rPr lang="en-US" sz="11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namespace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, Long timestamp)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de-CH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[…]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en-US" sz="1100" b="1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public static 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CurrencyUnit map(String </a:t>
            </a: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targetNamespace, Long timestamp, 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                             CurrencyUnit currencyUnit)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  </a:t>
            </a:r>
            <a:r>
              <a:rPr lang="de-CH" sz="1100" b="1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public static </a:t>
            </a: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List&lt;CurrencyUnit&gt; mapAll(String targetNamespace, Long timestamp, 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de-CH" sz="1100" noProof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                   </a:t>
            </a:r>
            <a:r>
              <a:rPr lang="de-CH" sz="1100" noProof="1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CurrencyUnit... </a:t>
            </a:r>
            <a:r>
              <a:rPr lang="en-US" sz="1100" dirty="0" smtClean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units</a:t>
            </a: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)</a:t>
            </a:r>
          </a:p>
          <a:p>
            <a:pPr defTabSz="1385499" eaLnBrk="0" hangingPunct="0">
              <a:buClr>
                <a:srgbClr val="0036CC"/>
              </a:buClr>
            </a:pPr>
            <a:r>
              <a:rPr lang="en-US" sz="1100" dirty="0">
                <a:solidFill>
                  <a:srgbClr val="000000"/>
                </a:solidFill>
                <a:latin typeface="Courier New" pitchFamily="49" charset="0"/>
                <a:ea typeface="+mn-ea"/>
                <a:cs typeface="Courier New" pitchFamily="49" charset="0"/>
              </a:rPr>
              <a:t>}</a:t>
            </a:r>
          </a:p>
          <a:p>
            <a:pPr defTabSz="1385334" eaLnBrk="0" hangingPunct="0">
              <a:buClr>
                <a:srgbClr val="0036CC"/>
              </a:buClr>
            </a:pPr>
            <a:endParaRPr lang="en-US" sz="1100" dirty="0">
              <a:solidFill>
                <a:srgbClr val="000000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22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Extensions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95536" y="1484296"/>
            <a:ext cx="8280920" cy="4609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dirty="0" smtClean="0"/>
              <a:t>Some Functionalities that may or may not be included with the JSR :</a:t>
            </a:r>
          </a:p>
          <a:p>
            <a:pPr marL="342900" lvl="1" indent="-342900">
              <a:buClr>
                <a:srgbClr val="91867E"/>
              </a:buClr>
            </a:pPr>
            <a:r>
              <a:rPr lang="en-US" sz="2000" dirty="0" smtClean="0"/>
              <a:t>Regions/Regional Providers,</a:t>
            </a:r>
            <a:br>
              <a:rPr lang="en-US" sz="2000" dirty="0" smtClean="0"/>
            </a:br>
            <a:r>
              <a:rPr lang="en-US" sz="2000" dirty="0" smtClean="0"/>
              <a:t>e.g. for mapping legal accepting </a:t>
            </a:r>
            <a:br>
              <a:rPr lang="en-US" sz="2000" dirty="0" smtClean="0"/>
            </a:br>
            <a:r>
              <a:rPr lang="en-US" sz="2000" dirty="0" smtClean="0"/>
              <a:t>currencies, legal tenders etc.</a:t>
            </a:r>
          </a:p>
          <a:p>
            <a:pPr marL="342900" lvl="1" indent="-342900">
              <a:buClr>
                <a:srgbClr val="91867E"/>
              </a:buClr>
            </a:pPr>
            <a:r>
              <a:rPr lang="en-US" sz="2000" dirty="0" smtClean="0">
                <a:latin typeface="Gill Sans (Body)"/>
              </a:rPr>
              <a:t>…</a:t>
            </a:r>
          </a:p>
          <a:p>
            <a:pPr marL="266700" lvl="1" indent="0">
              <a:buFont typeface="Arial"/>
              <a:buNone/>
            </a:pPr>
            <a:endParaRPr lang="en-US" sz="1600" dirty="0" smtClean="0">
              <a:latin typeface="Gill Sans (Body)"/>
            </a:endParaRPr>
          </a:p>
          <a:p>
            <a:pPr marL="0" indent="0">
              <a:buFont typeface="Arial"/>
              <a:buNone/>
            </a:pPr>
            <a:r>
              <a:rPr lang="en-US" sz="2000" dirty="0" smtClean="0"/>
              <a:t>Recent direction:</a:t>
            </a:r>
          </a:p>
          <a:p>
            <a:pPr marL="342900" lvl="1" indent="-342900">
              <a:buClr>
                <a:srgbClr val="91867E"/>
              </a:buClr>
            </a:pPr>
            <a:r>
              <a:rPr lang="en-US" sz="2000" dirty="0" smtClean="0"/>
              <a:t>If and what extensions are useful</a:t>
            </a:r>
          </a:p>
          <a:p>
            <a:pPr marL="342900" lvl="1" indent="-342900">
              <a:buClr>
                <a:srgbClr val="91867E"/>
              </a:buClr>
            </a:pPr>
            <a:r>
              <a:rPr lang="en-US" sz="2000" dirty="0" smtClean="0"/>
              <a:t>Some could be factored out into Extras (see next slide)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8221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 smtClean="0"/>
              <a:t>Extras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95536" y="1340768"/>
            <a:ext cx="8367464" cy="4895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 smtClean="0"/>
              <a:t>Additional Functionalities, not part of the actual JSR</a:t>
            </a:r>
          </a:p>
          <a:p>
            <a:pPr marL="432917" lvl="1" indent="-432917">
              <a:buClr>
                <a:srgbClr val="91867E"/>
              </a:buClr>
            </a:pPr>
            <a:r>
              <a:rPr lang="en-US" sz="2000" dirty="0" smtClean="0"/>
              <a:t>Multi-Currency</a:t>
            </a:r>
          </a:p>
          <a:p>
            <a:pPr marL="432917" lvl="1" indent="-432917">
              <a:buClr>
                <a:srgbClr val="91867E"/>
              </a:buClr>
            </a:pPr>
            <a:r>
              <a:rPr lang="en-US" sz="2000" dirty="0" smtClean="0"/>
              <a:t>Compound Values</a:t>
            </a:r>
          </a:p>
          <a:p>
            <a:pPr marL="432917" lvl="1" indent="-432917">
              <a:buClr>
                <a:srgbClr val="91867E"/>
              </a:buClr>
            </a:pPr>
            <a:r>
              <a:rPr lang="en-US" sz="2000" dirty="0" smtClean="0"/>
              <a:t>Statistical Modules</a:t>
            </a:r>
          </a:p>
          <a:p>
            <a:pPr marL="432917" lvl="1" indent="-432917">
              <a:buClr>
                <a:srgbClr val="91867E"/>
              </a:buClr>
            </a:pPr>
            <a:r>
              <a:rPr lang="en-US" sz="2000" dirty="0" smtClean="0"/>
              <a:t>Financial Modules</a:t>
            </a:r>
          </a:p>
          <a:p>
            <a:pPr marL="432917" lvl="1" indent="-432917">
              <a:buClr>
                <a:srgbClr val="91867E"/>
              </a:buClr>
            </a:pPr>
            <a:r>
              <a:rPr lang="en-US" sz="2000" dirty="0" smtClean="0">
                <a:latin typeface="+mj-lt"/>
              </a:rPr>
              <a:t>CDI Extensions (e.g. via Apache </a:t>
            </a:r>
            <a:r>
              <a:rPr lang="en-US" sz="2000" dirty="0" err="1" smtClean="0">
                <a:latin typeface="+mj-lt"/>
              </a:rPr>
              <a:t>DeltaSpike</a:t>
            </a:r>
            <a:r>
              <a:rPr lang="en-US" sz="2000" dirty="0" smtClean="0">
                <a:latin typeface="+mj-lt"/>
              </a:rPr>
              <a:t>)</a:t>
            </a:r>
          </a:p>
          <a:p>
            <a:pPr marL="432917" lvl="1" indent="-432917">
              <a:buClr>
                <a:srgbClr val="91867E"/>
              </a:buClr>
            </a:pPr>
            <a:r>
              <a:rPr lang="en-US" sz="2000" dirty="0" err="1" smtClean="0">
                <a:latin typeface="+mj-lt"/>
              </a:rPr>
              <a:t>JavaFX</a:t>
            </a:r>
            <a:r>
              <a:rPr lang="en-US" sz="2000" dirty="0" smtClean="0">
                <a:latin typeface="+mj-lt"/>
              </a:rPr>
              <a:t> Bindings and Components</a:t>
            </a:r>
          </a:p>
          <a:p>
            <a:pPr marL="432917" lvl="1" indent="-432917">
              <a:buClr>
                <a:srgbClr val="91867E"/>
              </a:buClr>
            </a:pPr>
            <a:r>
              <a:rPr lang="en-US" sz="2000" dirty="0" smtClean="0">
                <a:latin typeface="+mj-lt"/>
              </a:rPr>
              <a:t>…</a:t>
            </a:r>
          </a:p>
          <a:p>
            <a:pPr marL="404055" lvl="1" indent="0">
              <a:buFont typeface="Arial"/>
              <a:buNone/>
            </a:pPr>
            <a:endParaRPr lang="en-US" sz="1400" dirty="0" smtClean="0">
              <a:latin typeface="Gill Sans (Body)"/>
            </a:endParaRPr>
          </a:p>
          <a:p>
            <a:pPr marL="0" indent="0">
              <a:buFont typeface="Arial"/>
              <a:buNone/>
            </a:pPr>
            <a:r>
              <a:rPr lang="en-US" sz="2400" b="1" dirty="0" smtClean="0"/>
              <a:t>Extras are provided as separate </a:t>
            </a:r>
            <a:r>
              <a:rPr lang="en-US" sz="2400" b="1" dirty="0" err="1" smtClean="0">
                <a:hlinkClick r:id="rId2"/>
              </a:rPr>
              <a:t>javamoney</a:t>
            </a:r>
            <a:r>
              <a:rPr lang="en-US" sz="2400" b="1" dirty="0" smtClean="0">
                <a:hlinkClick r:id="rId2"/>
              </a:rPr>
              <a:t>-extras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GitHub</a:t>
            </a:r>
            <a:r>
              <a:rPr lang="en-US" sz="2400" b="1" dirty="0" smtClean="0"/>
              <a:t> repository</a:t>
            </a:r>
          </a:p>
          <a:p>
            <a:pPr marL="839377" lvl="2" indent="-432917"/>
            <a:r>
              <a:rPr lang="en-US" sz="1600" b="1" dirty="0" smtClean="0"/>
              <a:t>What’s in for you, e.g. like </a:t>
            </a:r>
            <a:r>
              <a:rPr lang="en-US" sz="1600" b="1" dirty="0" err="1" smtClean="0"/>
              <a:t>javamoney</a:t>
            </a:r>
            <a:r>
              <a:rPr lang="en-US" sz="1600" b="1" dirty="0" smtClean="0"/>
              <a:t>-examples, no full JCP Membership is required to contribute there, contribute if you want/can…</a:t>
            </a:r>
            <a:endParaRPr lang="en-US" sz="1600" b="1" dirty="0"/>
          </a:p>
        </p:txBody>
      </p:sp>
      <p:sp>
        <p:nvSpPr>
          <p:cNvPr id="7" name="Smiley 6"/>
          <p:cNvSpPr/>
          <p:nvPr/>
        </p:nvSpPr>
        <p:spPr bwMode="auto">
          <a:xfrm>
            <a:off x="7956376" y="5509890"/>
            <a:ext cx="457200" cy="472465"/>
          </a:xfrm>
          <a:prstGeom prst="smileyF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0488" tIns="44450" rIns="90488" bIns="4445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Nokia Sans Wide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76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Demo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7" b="13966"/>
          <a:stretch/>
        </p:blipFill>
        <p:spPr bwMode="auto">
          <a:xfrm>
            <a:off x="401209" y="1412776"/>
            <a:ext cx="8373187" cy="4750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036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Stay </a:t>
            </a:r>
            <a:r>
              <a:rPr lang="it-IT" dirty="0" err="1" smtClean="0"/>
              <a:t>Tuned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Rechteck 5"/>
          <p:cNvSpPr/>
          <p:nvPr/>
        </p:nvSpPr>
        <p:spPr>
          <a:xfrm>
            <a:off x="457200" y="1700808"/>
            <a:ext cx="8305800" cy="2462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42900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it-IT" sz="2000" dirty="0"/>
              <a:t>JSR 354: </a:t>
            </a:r>
            <a:r>
              <a:rPr lang="it-IT" sz="2000" dirty="0">
                <a:hlinkClick r:id="rId2"/>
              </a:rPr>
              <a:t>http://jcp.org</a:t>
            </a:r>
            <a:endParaRPr lang="it-IT" sz="2000" dirty="0"/>
          </a:p>
          <a:p>
            <a:pPr marL="342900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it-IT" sz="2000" dirty="0"/>
              <a:t>Java.net Project: </a:t>
            </a:r>
            <a:r>
              <a:rPr lang="it-IT" sz="2000" dirty="0">
                <a:hlinkClick r:id="rId3"/>
              </a:rPr>
              <a:t>http://java.net/projects/javamoney</a:t>
            </a:r>
            <a:endParaRPr lang="it-IT" sz="2000" dirty="0"/>
          </a:p>
          <a:p>
            <a:pPr marL="342900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it-IT" sz="2000" dirty="0" err="1"/>
              <a:t>GitHub</a:t>
            </a:r>
            <a:r>
              <a:rPr lang="it-IT" sz="2000" dirty="0"/>
              <a:t> Project: </a:t>
            </a:r>
            <a:r>
              <a:rPr lang="it-IT" sz="2000" dirty="0">
                <a:hlinkClick r:id="rId4"/>
              </a:rPr>
              <a:t>https://github.com/JavaMoney/javamoney</a:t>
            </a:r>
            <a:endParaRPr lang="it-IT" sz="2000" dirty="0"/>
          </a:p>
          <a:p>
            <a:pPr marL="342900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it-IT" sz="2000" dirty="0" err="1"/>
              <a:t>Twitter</a:t>
            </a:r>
            <a:r>
              <a:rPr lang="it-IT" sz="2000" dirty="0"/>
              <a:t>: @</a:t>
            </a:r>
            <a:r>
              <a:rPr lang="it-IT" sz="2000" dirty="0" smtClean="0"/>
              <a:t>jsr354</a:t>
            </a:r>
          </a:p>
          <a:p>
            <a:pPr marL="342900" indent="-342900">
              <a:buClr>
                <a:srgbClr val="91867E"/>
              </a:buClr>
              <a:buFont typeface="Arial" pitchFamily="34" charset="0"/>
              <a:buChar char="•"/>
            </a:pPr>
            <a:endParaRPr lang="it-IT" sz="2000" dirty="0"/>
          </a:p>
          <a:p>
            <a:pPr marL="342900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it-IT" sz="2000" dirty="0" smtClean="0"/>
              <a:t>Personal:</a:t>
            </a:r>
          </a:p>
          <a:p>
            <a:pPr marL="800100" lvl="1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it-IT" sz="2000" dirty="0" err="1" smtClean="0"/>
              <a:t>Twitter</a:t>
            </a:r>
            <a:r>
              <a:rPr lang="it-IT" sz="2000" dirty="0" smtClean="0"/>
              <a:t>: @</a:t>
            </a:r>
            <a:r>
              <a:rPr lang="it-IT" sz="2000" dirty="0" err="1" smtClean="0"/>
              <a:t>atsticks</a:t>
            </a:r>
            <a:endParaRPr lang="it-IT" sz="2000" dirty="0" smtClean="0"/>
          </a:p>
          <a:p>
            <a:pPr marL="800100" lvl="1" indent="-342900">
              <a:buClr>
                <a:srgbClr val="91867E"/>
              </a:buClr>
              <a:buFont typeface="Arial" pitchFamily="34" charset="0"/>
              <a:buChar char="•"/>
            </a:pPr>
            <a:r>
              <a:rPr lang="it-IT" sz="2000" dirty="0" smtClean="0"/>
              <a:t>atsticks@java.net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60625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Q &amp; 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2949633" y="2636912"/>
            <a:ext cx="3276600" cy="1816100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8541" tIns="69270" rIns="138541" bIns="69270">
            <a:scene3d>
              <a:camera prst="orthographicFront"/>
              <a:lightRig rig="flood" dir="t">
                <a:rot lat="0" lon="0" rev="1800000"/>
              </a:lightRig>
            </a:scene3d>
            <a:sp3d extrusionH="50800" contourW="19050" prstMaterial="matte">
              <a:bevelT w="38100" h="114300"/>
              <a:bevelB w="25400" h="101600"/>
              <a:extrusionClr>
                <a:schemeClr val="bg2">
                  <a:lumMod val="90000"/>
                </a:schemeClr>
              </a:extrusionClr>
              <a:contourClr>
                <a:schemeClr val="bg2">
                  <a:lumMod val="25000"/>
                </a:schemeClr>
              </a:contourClr>
            </a:sp3d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de-AT" sz="12100" b="1" dirty="0" smtClean="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</a:rPr>
              <a:t>???</a:t>
            </a:r>
            <a:endParaRPr lang="de-AT" sz="12100" b="1" dirty="0">
              <a:solidFill>
                <a:schemeClr val="tx1"/>
              </a:solidFill>
              <a:latin typeface="Arial Bold" charset="0"/>
              <a:ea typeface="ヒラギノ角ゴ ProN W6" charset="0"/>
              <a:cs typeface="ヒラギノ角ゴ ProN W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03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The End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Anatole</a:t>
            </a:r>
            <a:r>
              <a:rPr lang="it-IT" dirty="0"/>
              <a:t> </a:t>
            </a:r>
            <a:r>
              <a:rPr lang="it-IT" dirty="0" err="1"/>
              <a:t>Tresch</a:t>
            </a:r>
            <a:endParaRPr lang="it-IT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/>
              <a:t>Introduction</a:t>
            </a:r>
            <a:r>
              <a:rPr lang="it-IT" dirty="0"/>
              <a:t> to JSR 354</a:t>
            </a:r>
          </a:p>
          <a:p>
            <a:r>
              <a:rPr lang="it-IT" dirty="0"/>
              <a:t>http://java.net/projects/javamoney</a:t>
            </a:r>
          </a:p>
          <a:p>
            <a:endParaRPr lang="it-IT" dirty="0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539552" y="2837036"/>
            <a:ext cx="8064896" cy="1816100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8541" tIns="69270" rIns="138541" bIns="69270">
            <a:scene3d>
              <a:camera prst="orthographicFront"/>
              <a:lightRig rig="flood" dir="t">
                <a:rot lat="0" lon="0" rev="1800000"/>
              </a:lightRig>
            </a:scene3d>
            <a:sp3d extrusionH="50800" contourW="19050" prstMaterial="matte">
              <a:bevelT w="38100" h="114300"/>
              <a:bevelB w="25400" h="101600"/>
              <a:extrusionClr>
                <a:schemeClr val="bg2">
                  <a:lumMod val="90000"/>
                </a:schemeClr>
              </a:extrusionClr>
              <a:contourClr>
                <a:schemeClr val="bg2">
                  <a:lumMod val="25000"/>
                </a:schemeClr>
              </a:contourClr>
            </a:sp3d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de-AT" sz="8000" b="1" dirty="0" err="1" smtClean="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</a:rPr>
              <a:t>Thank</a:t>
            </a:r>
            <a:r>
              <a:rPr lang="de-AT" sz="8000" b="1" dirty="0" smtClean="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</a:rPr>
              <a:t> </a:t>
            </a:r>
            <a:r>
              <a:rPr lang="de-AT" sz="8000" b="1" dirty="0" err="1" smtClean="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</a:rPr>
              <a:t>you</a:t>
            </a:r>
            <a:r>
              <a:rPr lang="de-AT" sz="8000" b="1" dirty="0" smtClean="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</a:rPr>
              <a:t>!</a:t>
            </a:r>
            <a:endParaRPr lang="de-AT" sz="8000" b="1" dirty="0">
              <a:solidFill>
                <a:schemeClr val="tx1"/>
              </a:solidFill>
              <a:latin typeface="Arial Bold" charset="0"/>
              <a:ea typeface="ヒラギノ角ゴ ProN W6" charset="0"/>
              <a:cs typeface="ヒラギノ角ゴ ProN W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93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JSR 354-CodemotionBerlin2013 - Kurz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JSR 354-CodemotionBerlin2013 - Kurz</Template>
  <TotalTime>0</TotalTime>
  <Words>1765</Words>
  <Application>Microsoft Office PowerPoint</Application>
  <PresentationFormat>Bildschirmpräsentation (4:3)</PresentationFormat>
  <Paragraphs>542</Paragraphs>
  <Slides>38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39" baseType="lpstr">
      <vt:lpstr>JSR 354-CodemotionBerlin2013 - Kurz</vt:lpstr>
      <vt:lpstr>Introduction to JSR 354 Money &amp; Currency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JSR 354 Money &amp; Currency</dc:title>
  <dc:creator>Anatole Tresch</dc:creator>
  <cp:lastModifiedBy>Anatole Tresch</cp:lastModifiedBy>
  <cp:revision>10</cp:revision>
  <dcterms:created xsi:type="dcterms:W3CDTF">2013-05-09T20:31:18Z</dcterms:created>
  <dcterms:modified xsi:type="dcterms:W3CDTF">2013-05-09T22:00:06Z</dcterms:modified>
</cp:coreProperties>
</file>